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1" r:id="rId3"/>
    <p:sldId id="263" r:id="rId4"/>
    <p:sldId id="635" r:id="rId5"/>
    <p:sldId id="634" r:id="rId6"/>
    <p:sldId id="260" r:id="rId7"/>
    <p:sldId id="259" r:id="rId8"/>
    <p:sldId id="257" r:id="rId9"/>
    <p:sldId id="258" r:id="rId10"/>
    <p:sldId id="256" r:id="rId11"/>
    <p:sldId id="265" r:id="rId12"/>
  </p:sldIdLst>
  <p:sldSz cx="12192000" cy="6858000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FFFFCC"/>
    <a:srgbClr val="CCFFCC"/>
    <a:srgbClr val="CCFFFF"/>
    <a:srgbClr val="009900"/>
    <a:srgbClr val="FF66FF"/>
    <a:srgbClr val="FFCC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中間スタイル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22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5" Type="http://schemas.openxmlformats.org/officeDocument/2006/relationships/chartUserShapes" Target="../drawings/drawing1.xml"/><Relationship Id="rId4" Type="http://schemas.openxmlformats.org/officeDocument/2006/relationships/oleObject" Target="file:///G:\&#12424;&#12367;&#20351;&#12358;&#12501;&#12457;&#12523;&#12480;210213&#20316;&#25104;\Excel\Excel2023&#24180;\230622&#20581;&#24247;&#12389;&#12367;&#12426;&#12420;&#39135;&#32946;&#12450;&#12531;&#12465;&#12540;&#12488;&#32080;&#26524;&#12363;&#12425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マニフェストの達成状況（全１３０項目の評価）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B25-4ADA-B6C5-06D3119946C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B25-4ADA-B6C5-06D3119946CD}"/>
              </c:ext>
            </c:extLst>
          </c:dPt>
          <c:dPt>
            <c:idx val="2"/>
            <c:bubble3D val="0"/>
            <c:spPr>
              <a:solidFill>
                <a:srgbClr val="3399F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B25-4ADA-B6C5-06D3119946CD}"/>
              </c:ext>
            </c:extLst>
          </c:dPt>
          <c:dPt>
            <c:idx val="3"/>
            <c:bubble3D val="0"/>
            <c:spPr>
              <a:solidFill>
                <a:schemeClr val="bg2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B25-4ADA-B6C5-06D3119946CD}"/>
              </c:ext>
            </c:extLst>
          </c:dPt>
          <c:cat>
            <c:strRef>
              <c:f>Sheet1!$A$3:$A$6</c:f>
              <c:strCache>
                <c:ptCount val="4"/>
                <c:pt idx="0">
                  <c:v>◎</c:v>
                </c:pt>
                <c:pt idx="1">
                  <c:v>○</c:v>
                </c:pt>
                <c:pt idx="2">
                  <c:v>△</c:v>
                </c:pt>
                <c:pt idx="3">
                  <c:v>×</c:v>
                </c:pt>
              </c:strCache>
            </c:strRef>
          </c:cat>
          <c:val>
            <c:numRef>
              <c:f>Sheet1!$B$3:$B$6</c:f>
              <c:numCache>
                <c:formatCode>General</c:formatCode>
                <c:ptCount val="4"/>
                <c:pt idx="0">
                  <c:v>15</c:v>
                </c:pt>
                <c:pt idx="1">
                  <c:v>79</c:v>
                </c:pt>
                <c:pt idx="2">
                  <c:v>30</c:v>
                </c:pt>
                <c:pt idx="3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B25-4ADA-B6C5-06D3119946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32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塩分摂取量が過剰となっている可能性が増大</a:t>
            </a:r>
            <a:endParaRPr lang="en-US" altLang="ja-JP" sz="3200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defRPr/>
            </a:pPr>
            <a:r>
              <a:rPr lang="ja-JP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成人の半数は減塩を意識していない</a:t>
            </a:r>
          </a:p>
        </c:rich>
      </c:tx>
      <c:layout>
        <c:manualLayout>
          <c:xMode val="edge"/>
          <c:yMode val="edge"/>
          <c:x val="0.18120604915854213"/>
          <c:y val="6.8710398725259653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3.2473391423256219E-2"/>
          <c:y val="0.12155941331703472"/>
          <c:w val="0.95652953985839928"/>
          <c:h val="0.7772958223472671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Sheet1!$B$66</c:f>
              <c:strCache>
                <c:ptCount val="1"/>
                <c:pt idx="0">
                  <c:v>濃い、変わらない2016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Sheet1!$A$67:$A$69</c:f>
              <c:strCache>
                <c:ptCount val="3"/>
                <c:pt idx="0">
                  <c:v>小学生</c:v>
                </c:pt>
                <c:pt idx="1">
                  <c:v>中学生</c:v>
                </c:pt>
                <c:pt idx="2">
                  <c:v>高校生</c:v>
                </c:pt>
              </c:strCache>
            </c:strRef>
          </c:cat>
          <c:val>
            <c:numRef>
              <c:f>Sheet1!$B$67:$B$69</c:f>
              <c:numCache>
                <c:formatCode>General</c:formatCode>
                <c:ptCount val="3"/>
                <c:pt idx="0">
                  <c:v>83.9</c:v>
                </c:pt>
                <c:pt idx="1">
                  <c:v>76</c:v>
                </c:pt>
                <c:pt idx="2">
                  <c:v>72.2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25-453E-BD30-3F501E3C4784}"/>
            </c:ext>
          </c:extLst>
        </c:ser>
        <c:ser>
          <c:idx val="1"/>
          <c:order val="1"/>
          <c:tx>
            <c:strRef>
              <c:f>Sheet1!$C$66</c:f>
              <c:strCache>
                <c:ptCount val="1"/>
                <c:pt idx="0">
                  <c:v>濃い、変わらない2022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Sheet1!$A$67:$A$69</c:f>
              <c:strCache>
                <c:ptCount val="3"/>
                <c:pt idx="0">
                  <c:v>小学生</c:v>
                </c:pt>
                <c:pt idx="1">
                  <c:v>中学生</c:v>
                </c:pt>
                <c:pt idx="2">
                  <c:v>高校生</c:v>
                </c:pt>
              </c:strCache>
            </c:strRef>
          </c:cat>
          <c:val>
            <c:numRef>
              <c:f>Sheet1!$C$67:$C$69</c:f>
              <c:numCache>
                <c:formatCode>General</c:formatCode>
                <c:ptCount val="3"/>
                <c:pt idx="0">
                  <c:v>89.3</c:v>
                </c:pt>
                <c:pt idx="1">
                  <c:v>86.4</c:v>
                </c:pt>
                <c:pt idx="2">
                  <c:v>83.2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A25-453E-BD30-3F501E3C47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4"/>
        <c:overlap val="-27"/>
        <c:axId val="684965880"/>
        <c:axId val="684960120"/>
      </c:barChart>
      <c:catAx>
        <c:axId val="684965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84960120"/>
        <c:crosses val="autoZero"/>
        <c:auto val="1"/>
        <c:lblAlgn val="ctr"/>
        <c:lblOffset val="100"/>
        <c:noMultiLvlLbl val="0"/>
      </c:catAx>
      <c:valAx>
        <c:axId val="684960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84965880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showDLblsOverMax val="0"/>
  </c:chart>
  <c:spPr>
    <a:solidFill>
      <a:srgbClr val="FFFFCC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0.09879</cdr:x>
      <cdr:y>0.42719</cdr:y>
    </cdr:from>
    <cdr:to>
      <cdr:x>0.15609</cdr:x>
      <cdr:y>0.81151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568AD322-C17D-2256-4671-0B2F846A966D}"/>
            </a:ext>
          </a:extLst>
        </cdr:cNvPr>
        <cdr:cNvSpPr txBox="1"/>
      </cdr:nvSpPr>
      <cdr:spPr>
        <a:xfrm xmlns:a="http://schemas.openxmlformats.org/drawingml/2006/main">
          <a:off x="1140879" y="2748826"/>
          <a:ext cx="661731" cy="24729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eaVert" wrap="square" rtlCol="0"/>
        <a:lstStyle xmlns:a="http://schemas.openxmlformats.org/drawingml/2006/main"/>
        <a:p xmlns:a="http://schemas.openxmlformats.org/drawingml/2006/main">
          <a:r>
            <a:rPr lang="ja-JP" altLang="en-US" sz="3600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rPr>
            <a:t>２０１６年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85C403A-CD65-A799-5858-47B5CE1CE6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201CF9C-40E6-2841-BA8D-F3025FFD0F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6C6DD1B-C4F2-CE66-C70E-29F58B647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DACA9-E42D-420B-9311-A520113500B2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5AA8D9F-6979-46CF-0F27-DD8F768F7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9563B11-FA28-9BFB-C04A-68115C52A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947C0-589C-40A5-833B-1578173BC7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0621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664139-B181-0231-8D85-0421DD1AD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FA28D56-C4BC-F508-EC84-7B8FD62780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A95CCE9-4BB1-864A-4B08-2EEB3E30B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DACA9-E42D-420B-9311-A520113500B2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1BABA50-08FB-C8F5-FADB-8C1118DD2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A84A6BC-700E-C7D9-A97E-FBF46EEF1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947C0-589C-40A5-833B-1578173BC7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7816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349D72E-A0C0-88B0-496D-471475443E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56D4CA2-D09D-C97A-D667-29271CBFDB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BB8D5DB-BB3B-93C2-5123-682FAC08B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DACA9-E42D-420B-9311-A520113500B2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6E8199F-94C8-60A2-354C-DE19A2C4F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BD2429D-89C3-939C-8C2F-5339D4761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947C0-589C-40A5-833B-1578173BC7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1138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FD898BC-8E7B-C797-7502-2657E8F08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DD4EC89-A832-6A96-9247-51C8DE17B3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8D0C8B5-854D-A417-8197-BB2FBA11D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DACA9-E42D-420B-9311-A520113500B2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BBEF70B-6209-E20A-A863-FEFCCFC2A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6A11381-5851-B7EB-34DC-0245465FC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947C0-589C-40A5-833B-1578173BC7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1472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CC3BA0-4A52-5F52-D427-5D5BC9CFC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DBED509-1406-00CA-AE78-B28130F828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3DAD912-4777-3EE6-9C13-D0F9CE4C2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DACA9-E42D-420B-9311-A520113500B2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9E7DD27-D3E7-F1D9-84D3-065CE7C34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2571D58-0B1A-9963-DD63-572D8CD61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947C0-589C-40A5-833B-1578173BC7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9701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E19344-4616-F10E-591C-0E23A0931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7592E92-6856-560D-D2DC-80AED2EAFC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39440C1-894D-52AE-E185-0C65E461EC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7C90664-E314-E844-0EB5-4356F3BC3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DACA9-E42D-420B-9311-A520113500B2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9A1C4E4-AC59-E53D-1B96-3B0805E01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F36E9CD-6D54-B3BB-8B60-039C44FB1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947C0-589C-40A5-833B-1578173BC7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2070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676541-8FB6-4998-B181-E3B965A01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3C03D26-81E2-11EE-1E9F-F9F153E569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62AEDA3-A449-A902-BD6B-35C7D42911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F09D705-A555-6A96-9145-E23A8F9989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C96C5F9-5A62-4363-3850-E63FF79195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4EFA7D4-41B0-9592-9FA2-6A90F5A6C7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DACA9-E42D-420B-9311-A520113500B2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94C21DB-1440-B504-21D2-FCC2BA2A2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5059CBC-84B2-51C5-4174-4E254850A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947C0-589C-40A5-833B-1578173BC7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7311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B593DD-7801-EDBA-1ACA-E6A51D9EE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233A369-86EA-373A-0F7B-0889717C6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DACA9-E42D-420B-9311-A520113500B2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D1EFB04-1A2D-4C9F-C953-67EB9D8F0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7C06FBC-F12F-ADAB-3C4C-E16FF384B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947C0-589C-40A5-833B-1578173BC7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4649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C33D966-40FE-BE10-AB33-FE3AC9AED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DACA9-E42D-420B-9311-A520113500B2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A3B6F9D-E175-552D-CD96-89F145C02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5AC4E45-2D4A-057C-0F59-66E0CCE9F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947C0-589C-40A5-833B-1578173BC7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2836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CA62413-BE2B-F937-6BA9-401F5E4EB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349A432-C180-C6C2-0D90-30B402BDC7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CD69D4E-2099-312C-466B-B2F237215C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F86D412-E26F-03F1-E67D-85B219044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DACA9-E42D-420B-9311-A520113500B2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F5707E0-5933-6C99-B399-FBA524EF0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BF4EFBC-6C43-37CC-3AD9-185300CFD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947C0-589C-40A5-833B-1578173BC7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8224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451D8B-AD5C-3CA2-837A-D27F8B49A1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3453497-7C80-ACBE-57E8-4D5FE49802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3E481ED-6A81-4817-82DB-C671D3854E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B919C98-7B97-77EE-A5FD-7C9313F25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DACA9-E42D-420B-9311-A520113500B2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FB998C5-C7C3-AD04-D4CF-06B2497BB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CD8F5DF-4995-2CE5-570E-C4C03CD93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947C0-589C-40A5-833B-1578173BC7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5546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06A220D-3FB6-AF40-1CB6-BA21569CA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10519E4-CA40-0B33-180B-DCCC63FF08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4C7723C-1ED7-5568-C669-9549DDC6D9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DACA9-E42D-420B-9311-A520113500B2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7CB847E-4497-429B-968A-F938E68253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980FB30-A7EA-2C68-3F11-1A2B01111A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947C0-589C-40A5-833B-1578173BC7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181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7E1E9A36-99E1-DCF6-EB80-AB9AD96A4B27}"/>
              </a:ext>
            </a:extLst>
          </p:cNvPr>
          <p:cNvSpPr/>
          <p:nvPr/>
        </p:nvSpPr>
        <p:spPr>
          <a:xfrm>
            <a:off x="1905000" y="76200"/>
            <a:ext cx="7899400" cy="1460499"/>
          </a:xfrm>
          <a:prstGeom prst="roundRect">
            <a:avLst/>
          </a:prstGeom>
          <a:solidFill>
            <a:srgbClr val="FFCC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800" dirty="0">
                <a:solidFill>
                  <a:srgbClr val="009900"/>
                </a:solidFill>
                <a:latin typeface="HG平成角ｺﾞｼｯｸ体W9" panose="020B0A09000000000000" pitchFamily="49" charset="-128"/>
                <a:ea typeface="HG平成角ｺﾞｼｯｸ体W9" panose="020B0A09000000000000" pitchFamily="49" charset="-128"/>
              </a:rPr>
              <a:t>善政競争</a:t>
            </a:r>
            <a:endParaRPr kumimoji="1" lang="ja-JP" altLang="en-US" sz="8800" dirty="0">
              <a:solidFill>
                <a:srgbClr val="009900"/>
              </a:solidFill>
              <a:latin typeface="HG平成角ｺﾞｼｯｸ体W9" panose="020B0A09000000000000" pitchFamily="49" charset="-128"/>
              <a:ea typeface="HG平成角ｺﾞｼｯｸ体W9" panose="020B0A09000000000000" pitchFamily="49" charset="-128"/>
            </a:endParaRPr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B3C5C208-267C-7247-FA04-F9CBA4427896}"/>
              </a:ext>
            </a:extLst>
          </p:cNvPr>
          <p:cNvSpPr/>
          <p:nvPr/>
        </p:nvSpPr>
        <p:spPr>
          <a:xfrm>
            <a:off x="131232" y="5520264"/>
            <a:ext cx="3640667" cy="1049868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追認機関</a:t>
            </a:r>
            <a:endParaRPr kumimoji="1" lang="en-US" altLang="ja-JP" sz="4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7044B338-8B62-D190-38B5-8D634669A30C}"/>
              </a:ext>
            </a:extLst>
          </p:cNvPr>
          <p:cNvSpPr/>
          <p:nvPr/>
        </p:nvSpPr>
        <p:spPr>
          <a:xfrm>
            <a:off x="5291667" y="1727198"/>
            <a:ext cx="6603999" cy="1511303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8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地方分権</a:t>
            </a:r>
            <a:endParaRPr lang="en-US" altLang="ja-JP" sz="4800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lang="ja-JP" altLang="en-US" sz="48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マニフェストの広がり</a:t>
            </a:r>
            <a:endParaRPr lang="en-US" altLang="ja-JP" sz="4800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" name="矢印: ストライプ 6">
            <a:extLst>
              <a:ext uri="{FF2B5EF4-FFF2-40B4-BE49-F238E27FC236}">
                <a16:creationId xmlns:a16="http://schemas.microsoft.com/office/drawing/2014/main" id="{916C5FF0-9F37-8A66-4329-D762F5551E8B}"/>
              </a:ext>
            </a:extLst>
          </p:cNvPr>
          <p:cNvSpPr/>
          <p:nvPr/>
        </p:nvSpPr>
        <p:spPr>
          <a:xfrm>
            <a:off x="3906306" y="3382426"/>
            <a:ext cx="1250951" cy="1642533"/>
          </a:xfrm>
          <a:prstGeom prst="stripedRightArrow">
            <a:avLst/>
          </a:prstGeom>
          <a:solidFill>
            <a:srgbClr val="0099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438DD7DE-13CB-EB86-E7F0-54628926AFA6}"/>
              </a:ext>
            </a:extLst>
          </p:cNvPr>
          <p:cNvSpPr/>
          <p:nvPr/>
        </p:nvSpPr>
        <p:spPr>
          <a:xfrm>
            <a:off x="84666" y="2950631"/>
            <a:ext cx="3640667" cy="1049868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抽象的公約</a:t>
            </a:r>
            <a:endParaRPr kumimoji="1" lang="en-US" altLang="ja-JP" sz="4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3A5329BB-BE66-31FB-6F10-257521BFBEB9}"/>
              </a:ext>
            </a:extLst>
          </p:cNvPr>
          <p:cNvSpPr/>
          <p:nvPr/>
        </p:nvSpPr>
        <p:spPr>
          <a:xfrm>
            <a:off x="131232" y="4231214"/>
            <a:ext cx="3640667" cy="1049868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議会対策</a:t>
            </a:r>
            <a:endParaRPr kumimoji="1" lang="en-US" altLang="ja-JP" sz="4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10C41FE6-D0DF-84A6-A313-B58784B8FBB7}"/>
              </a:ext>
            </a:extLst>
          </p:cNvPr>
          <p:cNvSpPr/>
          <p:nvPr/>
        </p:nvSpPr>
        <p:spPr>
          <a:xfrm>
            <a:off x="84666" y="1670048"/>
            <a:ext cx="3640667" cy="1049868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中央集権</a:t>
            </a:r>
            <a:endParaRPr kumimoji="1" lang="en-US" altLang="ja-JP" sz="4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1E71E4CC-61ED-157B-FD59-369F30001E8B}"/>
              </a:ext>
            </a:extLst>
          </p:cNvPr>
          <p:cNvSpPr/>
          <p:nvPr/>
        </p:nvSpPr>
        <p:spPr>
          <a:xfrm>
            <a:off x="5291666" y="3382426"/>
            <a:ext cx="6604000" cy="1583265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8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二元代表制</a:t>
            </a:r>
            <a:endParaRPr lang="en-US" altLang="ja-JP" sz="4800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lang="ja-JP" altLang="en-US" sz="48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首長と議会の位置づけ</a:t>
            </a:r>
            <a:endParaRPr lang="en-US" altLang="ja-JP" sz="4800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7ADA7986-59BE-9914-50BF-9C30419E882B}"/>
              </a:ext>
            </a:extLst>
          </p:cNvPr>
          <p:cNvSpPr/>
          <p:nvPr/>
        </p:nvSpPr>
        <p:spPr>
          <a:xfrm>
            <a:off x="5291665" y="5084229"/>
            <a:ext cx="6604001" cy="1642534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チェック機関だけでなく</a:t>
            </a:r>
            <a:endParaRPr lang="en-US" altLang="ja-JP" sz="3200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lang="ja-JP" altLang="en-US" sz="48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政策立案・条例制定</a:t>
            </a:r>
            <a:endParaRPr lang="en-US" altLang="ja-JP" sz="4800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642335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28E961E7-E401-CED3-436A-4E7AC3A4D489}"/>
              </a:ext>
            </a:extLst>
          </p:cNvPr>
          <p:cNvSpPr/>
          <p:nvPr/>
        </p:nvSpPr>
        <p:spPr>
          <a:xfrm>
            <a:off x="220825" y="2090056"/>
            <a:ext cx="11571860" cy="4537011"/>
          </a:xfrm>
          <a:prstGeom prst="roundRect">
            <a:avLst>
              <a:gd name="adj" fmla="val 2096"/>
            </a:avLst>
          </a:prstGeom>
          <a:solidFill>
            <a:srgbClr val="CCFF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5400" dirty="0">
                <a:solidFill>
                  <a:schemeClr val="tx1">
                    <a:lumMod val="95000"/>
                    <a:lumOff val="5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②</a:t>
            </a:r>
            <a:r>
              <a:rPr kumimoji="1" lang="ja-JP" altLang="en-US" sz="54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小中学生や１６歳～２９歳の　</a:t>
            </a:r>
            <a:endParaRPr kumimoji="1" lang="en-US" altLang="ja-JP" sz="5400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54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54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若者特定健診</a:t>
            </a:r>
            <a:r>
              <a:rPr kumimoji="1" lang="ja-JP" altLang="en-US" sz="5400" dirty="0">
                <a:solidFill>
                  <a:schemeClr val="tx1">
                    <a:lumMod val="95000"/>
                    <a:lumOff val="5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（実現）</a:t>
            </a:r>
            <a:endParaRPr kumimoji="1" lang="en-US" altLang="ja-JP" sz="5400" dirty="0">
              <a:solidFill>
                <a:schemeClr val="tx1">
                  <a:lumMod val="95000"/>
                  <a:lumOff val="5000"/>
                </a:schemeClr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5400" dirty="0">
                <a:solidFill>
                  <a:schemeClr val="tx1">
                    <a:lumMod val="95000"/>
                    <a:lumOff val="5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③</a:t>
            </a:r>
            <a:r>
              <a:rPr lang="ja-JP" altLang="en-US" sz="54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がん検診一部自己負担ゼロ、</a:t>
            </a:r>
            <a:endParaRPr lang="en-US" altLang="ja-JP" sz="5400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54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前立腺がん検診項目追加、</a:t>
            </a:r>
            <a:endParaRPr lang="en-US" altLang="ja-JP" sz="5400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54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心臓・脳ドック勧奨</a:t>
            </a:r>
            <a:r>
              <a:rPr lang="ja-JP" altLang="en-US" sz="5400" dirty="0">
                <a:solidFill>
                  <a:schemeClr val="tx1">
                    <a:lumMod val="95000"/>
                    <a:lumOff val="5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（実現）</a:t>
            </a:r>
            <a:endParaRPr lang="en-US" altLang="ja-JP" sz="5400" dirty="0">
              <a:solidFill>
                <a:schemeClr val="tx1">
                  <a:lumMod val="95000"/>
                  <a:lumOff val="5000"/>
                </a:schemeClr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0ED7C14-B627-ECFE-DD7F-AA538F4B860D}"/>
              </a:ext>
            </a:extLst>
          </p:cNvPr>
          <p:cNvSpPr/>
          <p:nvPr/>
        </p:nvSpPr>
        <p:spPr>
          <a:xfrm>
            <a:off x="153092" y="387566"/>
            <a:ext cx="3707708" cy="1390434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0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ぬま健司</a:t>
            </a:r>
            <a:r>
              <a:rPr kumimoji="1" lang="ja-JP" altLang="en-US" sz="40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</a:t>
            </a:r>
            <a:endParaRPr kumimoji="1" lang="en-US" altLang="ja-JP" sz="4000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40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マニフェスト</a:t>
            </a:r>
          </a:p>
        </p:txBody>
      </p:sp>
      <p:sp>
        <p:nvSpPr>
          <p:cNvPr id="9" name="楕円 8">
            <a:extLst>
              <a:ext uri="{FF2B5EF4-FFF2-40B4-BE49-F238E27FC236}">
                <a16:creationId xmlns:a16="http://schemas.microsoft.com/office/drawing/2014/main" id="{CA7C65BE-0631-5311-0782-BF4F475D14E2}"/>
              </a:ext>
            </a:extLst>
          </p:cNvPr>
          <p:cNvSpPr/>
          <p:nvPr/>
        </p:nvSpPr>
        <p:spPr>
          <a:xfrm>
            <a:off x="3742439" y="230933"/>
            <a:ext cx="7348894" cy="1625602"/>
          </a:xfrm>
          <a:prstGeom prst="ellipse">
            <a:avLst/>
          </a:prstGeom>
          <a:solidFill>
            <a:srgbClr val="FF33CC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36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健診・予防の徹底による</a:t>
            </a:r>
            <a:endParaRPr kumimoji="1" lang="en-US" altLang="ja-JP" sz="3600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36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健康づくり</a:t>
            </a:r>
          </a:p>
        </p:txBody>
      </p:sp>
    </p:spTree>
    <p:extLst>
      <p:ext uri="{BB962C8B-B14F-4D97-AF65-F5344CB8AC3E}">
        <p14:creationId xmlns:p14="http://schemas.microsoft.com/office/powerpoint/2010/main" val="42073889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DF8FA2DE-CF79-F10B-C130-67A7138B6D0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7945546"/>
              </p:ext>
            </p:extLst>
          </p:nvPr>
        </p:nvGraphicFramePr>
        <p:xfrm>
          <a:off x="139700" y="76200"/>
          <a:ext cx="11912599" cy="6587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テキスト ボックス 20">
            <a:extLst>
              <a:ext uri="{FF2B5EF4-FFF2-40B4-BE49-F238E27FC236}">
                <a16:creationId xmlns:a16="http://schemas.microsoft.com/office/drawing/2014/main" id="{9231DA03-F511-6C32-4150-435BDC0874E7}"/>
              </a:ext>
            </a:extLst>
          </p:cNvPr>
          <p:cNvSpPr txBox="1"/>
          <p:nvPr/>
        </p:nvSpPr>
        <p:spPr>
          <a:xfrm>
            <a:off x="1268281" y="1151808"/>
            <a:ext cx="992452" cy="471188"/>
          </a:xfrm>
          <a:prstGeom prst="rect">
            <a:avLst/>
          </a:prstGeom>
          <a:solidFill>
            <a:sysClr val="window" lastClr="FFFFFF"/>
          </a:solidFill>
          <a:ln w="9525" cmpd="sng">
            <a:solidFill>
              <a:sysClr val="window" lastClr="FFFFFF">
                <a:shade val="50000"/>
              </a:sysClr>
            </a:solidFill>
          </a:ln>
          <a:effectLst/>
        </p:spPr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83.9%</a:t>
            </a:r>
          </a:p>
        </p:txBody>
      </p:sp>
      <p:sp>
        <p:nvSpPr>
          <p:cNvPr id="4" name="テキスト ボックス 22">
            <a:extLst>
              <a:ext uri="{FF2B5EF4-FFF2-40B4-BE49-F238E27FC236}">
                <a16:creationId xmlns:a16="http://schemas.microsoft.com/office/drawing/2014/main" id="{B86DC441-3466-4928-8E0E-207F4E63A637}"/>
              </a:ext>
            </a:extLst>
          </p:cNvPr>
          <p:cNvSpPr txBox="1"/>
          <p:nvPr/>
        </p:nvSpPr>
        <p:spPr>
          <a:xfrm>
            <a:off x="2664223" y="916214"/>
            <a:ext cx="992452" cy="471188"/>
          </a:xfrm>
          <a:prstGeom prst="rect">
            <a:avLst/>
          </a:prstGeom>
          <a:solidFill>
            <a:sysClr val="window" lastClr="FFFFFF"/>
          </a:solidFill>
          <a:ln w="9525" cmpd="sng">
            <a:solidFill>
              <a:sysClr val="window" lastClr="FFFFFF">
                <a:shade val="50000"/>
              </a:sysClr>
            </a:solidFill>
          </a:ln>
          <a:effectLst/>
        </p:spPr>
        <p:txBody>
          <a:bodyPr wrap="square" rtlCol="0" anchor="t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89.3%</a:t>
            </a:r>
          </a:p>
        </p:txBody>
      </p:sp>
      <p:sp>
        <p:nvSpPr>
          <p:cNvPr id="5" name="テキスト ボックス 24">
            <a:extLst>
              <a:ext uri="{FF2B5EF4-FFF2-40B4-BE49-F238E27FC236}">
                <a16:creationId xmlns:a16="http://schemas.microsoft.com/office/drawing/2014/main" id="{0A70F31A-B9E4-4398-A1E7-5F9F838AB2DE}"/>
              </a:ext>
            </a:extLst>
          </p:cNvPr>
          <p:cNvSpPr txBox="1"/>
          <p:nvPr/>
        </p:nvSpPr>
        <p:spPr>
          <a:xfrm>
            <a:off x="5031312" y="1495792"/>
            <a:ext cx="992452" cy="471188"/>
          </a:xfrm>
          <a:prstGeom prst="rect">
            <a:avLst/>
          </a:prstGeom>
          <a:solidFill>
            <a:sysClr val="window" lastClr="FFFFFF"/>
          </a:solidFill>
          <a:ln w="9525" cmpd="sng">
            <a:solidFill>
              <a:sysClr val="window" lastClr="FFFFFF">
                <a:shade val="50000"/>
              </a:sysClr>
            </a:solidFill>
          </a:ln>
          <a:effectLst/>
        </p:spPr>
        <p:txBody>
          <a:bodyPr wrap="square" rtlCol="0" anchor="t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76.0%</a:t>
            </a:r>
          </a:p>
        </p:txBody>
      </p:sp>
      <p:sp>
        <p:nvSpPr>
          <p:cNvPr id="6" name="テキスト ボックス 25">
            <a:extLst>
              <a:ext uri="{FF2B5EF4-FFF2-40B4-BE49-F238E27FC236}">
                <a16:creationId xmlns:a16="http://schemas.microsoft.com/office/drawing/2014/main" id="{520238E4-7EA8-4B4E-AA78-EE1CA391CC1A}"/>
              </a:ext>
            </a:extLst>
          </p:cNvPr>
          <p:cNvSpPr txBox="1"/>
          <p:nvPr/>
        </p:nvSpPr>
        <p:spPr>
          <a:xfrm>
            <a:off x="6454775" y="1012301"/>
            <a:ext cx="992452" cy="471188"/>
          </a:xfrm>
          <a:prstGeom prst="rect">
            <a:avLst/>
          </a:prstGeom>
          <a:solidFill>
            <a:sysClr val="window" lastClr="FFFFFF"/>
          </a:solidFill>
          <a:ln w="9525" cmpd="sng">
            <a:solidFill>
              <a:sysClr val="window" lastClr="FFFFFF">
                <a:shade val="50000"/>
              </a:sysClr>
            </a:solidFill>
          </a:ln>
          <a:effectLst/>
        </p:spPr>
        <p:txBody>
          <a:bodyPr wrap="square" rtlCol="0" anchor="t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86.4%</a:t>
            </a:r>
          </a:p>
        </p:txBody>
      </p:sp>
      <p:sp>
        <p:nvSpPr>
          <p:cNvPr id="7" name="テキスト ボックス 26">
            <a:extLst>
              <a:ext uri="{FF2B5EF4-FFF2-40B4-BE49-F238E27FC236}">
                <a16:creationId xmlns:a16="http://schemas.microsoft.com/office/drawing/2014/main" id="{703E6E0E-AF49-4688-8E21-FDF7814B175F}"/>
              </a:ext>
            </a:extLst>
          </p:cNvPr>
          <p:cNvSpPr txBox="1"/>
          <p:nvPr/>
        </p:nvSpPr>
        <p:spPr>
          <a:xfrm>
            <a:off x="8794343" y="1723570"/>
            <a:ext cx="992452" cy="471188"/>
          </a:xfrm>
          <a:prstGeom prst="rect">
            <a:avLst/>
          </a:prstGeom>
          <a:solidFill>
            <a:sysClr val="window" lastClr="FFFFFF"/>
          </a:solidFill>
          <a:ln w="9525" cmpd="sng">
            <a:solidFill>
              <a:sysClr val="window" lastClr="FFFFFF">
                <a:shade val="50000"/>
              </a:sysClr>
            </a:solidFill>
          </a:ln>
          <a:effectLst/>
        </p:spPr>
        <p:txBody>
          <a:bodyPr wrap="square" rtlCol="0" anchor="t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72.2%</a:t>
            </a:r>
          </a:p>
        </p:txBody>
      </p:sp>
      <p:sp>
        <p:nvSpPr>
          <p:cNvPr id="8" name="テキスト ボックス 28">
            <a:extLst>
              <a:ext uri="{FF2B5EF4-FFF2-40B4-BE49-F238E27FC236}">
                <a16:creationId xmlns:a16="http://schemas.microsoft.com/office/drawing/2014/main" id="{ED2CD835-2710-498C-827F-412EAD4FC7E3}"/>
              </a:ext>
            </a:extLst>
          </p:cNvPr>
          <p:cNvSpPr txBox="1"/>
          <p:nvPr/>
        </p:nvSpPr>
        <p:spPr>
          <a:xfrm>
            <a:off x="10245328" y="1151808"/>
            <a:ext cx="992452" cy="471188"/>
          </a:xfrm>
          <a:prstGeom prst="rect">
            <a:avLst/>
          </a:prstGeom>
          <a:solidFill>
            <a:sysClr val="window" lastClr="FFFFFF"/>
          </a:solidFill>
          <a:ln w="9525" cmpd="sng">
            <a:solidFill>
              <a:sysClr val="window" lastClr="FFFFFF">
                <a:shade val="50000"/>
              </a:sysClr>
            </a:solidFill>
          </a:ln>
          <a:effectLst/>
        </p:spPr>
        <p:txBody>
          <a:bodyPr wrap="square" rtlCol="0" anchor="t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83.2%</a:t>
            </a:r>
          </a:p>
        </p:txBody>
      </p:sp>
      <p:sp>
        <p:nvSpPr>
          <p:cNvPr id="9" name="テキスト ボックス 1">
            <a:extLst>
              <a:ext uri="{FF2B5EF4-FFF2-40B4-BE49-F238E27FC236}">
                <a16:creationId xmlns:a16="http://schemas.microsoft.com/office/drawing/2014/main" id="{EF08BCCA-5C4D-35C4-8AD9-BE13196A9F67}"/>
              </a:ext>
            </a:extLst>
          </p:cNvPr>
          <p:cNvSpPr txBox="1"/>
          <p:nvPr/>
        </p:nvSpPr>
        <p:spPr>
          <a:xfrm>
            <a:off x="5223665" y="2844457"/>
            <a:ext cx="661731" cy="2472953"/>
          </a:xfrm>
          <a:prstGeom prst="rect">
            <a:avLst/>
          </a:prstGeom>
        </p:spPr>
        <p:txBody>
          <a:bodyPr vert="eaVert"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6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２０１６年</a:t>
            </a:r>
          </a:p>
        </p:txBody>
      </p:sp>
      <p:sp>
        <p:nvSpPr>
          <p:cNvPr id="10" name="テキスト ボックス 1">
            <a:extLst>
              <a:ext uri="{FF2B5EF4-FFF2-40B4-BE49-F238E27FC236}">
                <a16:creationId xmlns:a16="http://schemas.microsoft.com/office/drawing/2014/main" id="{EF08BCCA-5C4D-35C4-8AD9-BE13196A9F67}"/>
              </a:ext>
            </a:extLst>
          </p:cNvPr>
          <p:cNvSpPr txBox="1"/>
          <p:nvPr/>
        </p:nvSpPr>
        <p:spPr>
          <a:xfrm>
            <a:off x="8969068" y="2844456"/>
            <a:ext cx="661731" cy="2472953"/>
          </a:xfrm>
          <a:prstGeom prst="rect">
            <a:avLst/>
          </a:prstGeom>
        </p:spPr>
        <p:txBody>
          <a:bodyPr vert="eaVert"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6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２０１６年</a:t>
            </a:r>
          </a:p>
        </p:txBody>
      </p:sp>
      <p:sp>
        <p:nvSpPr>
          <p:cNvPr id="11" name="テキスト ボックス 1">
            <a:extLst>
              <a:ext uri="{FF2B5EF4-FFF2-40B4-BE49-F238E27FC236}">
                <a16:creationId xmlns:a16="http://schemas.microsoft.com/office/drawing/2014/main" id="{EF08BCCA-5C4D-35C4-8AD9-BE13196A9F67}"/>
              </a:ext>
            </a:extLst>
          </p:cNvPr>
          <p:cNvSpPr txBox="1"/>
          <p:nvPr/>
        </p:nvSpPr>
        <p:spPr>
          <a:xfrm>
            <a:off x="2829583" y="2894816"/>
            <a:ext cx="661731" cy="2472953"/>
          </a:xfrm>
          <a:prstGeom prst="rect">
            <a:avLst/>
          </a:prstGeom>
        </p:spPr>
        <p:txBody>
          <a:bodyPr vert="eaVert"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6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２０２２年</a:t>
            </a:r>
          </a:p>
        </p:txBody>
      </p:sp>
      <p:sp>
        <p:nvSpPr>
          <p:cNvPr id="12" name="テキスト ボックス 1">
            <a:extLst>
              <a:ext uri="{FF2B5EF4-FFF2-40B4-BE49-F238E27FC236}">
                <a16:creationId xmlns:a16="http://schemas.microsoft.com/office/drawing/2014/main" id="{DBD69887-5C73-F05E-CF60-921076F3D36C}"/>
              </a:ext>
            </a:extLst>
          </p:cNvPr>
          <p:cNvSpPr txBox="1"/>
          <p:nvPr/>
        </p:nvSpPr>
        <p:spPr>
          <a:xfrm>
            <a:off x="6643089" y="2901558"/>
            <a:ext cx="661731" cy="2472953"/>
          </a:xfrm>
          <a:prstGeom prst="rect">
            <a:avLst/>
          </a:prstGeom>
        </p:spPr>
        <p:txBody>
          <a:bodyPr vert="eaVert"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6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２０２２年</a:t>
            </a:r>
          </a:p>
        </p:txBody>
      </p:sp>
      <p:sp>
        <p:nvSpPr>
          <p:cNvPr id="13" name="テキスト ボックス 1">
            <a:extLst>
              <a:ext uri="{FF2B5EF4-FFF2-40B4-BE49-F238E27FC236}">
                <a16:creationId xmlns:a16="http://schemas.microsoft.com/office/drawing/2014/main" id="{0BC0EFC9-2813-D0A1-9E90-ED2B6ED033E2}"/>
              </a:ext>
            </a:extLst>
          </p:cNvPr>
          <p:cNvSpPr txBox="1"/>
          <p:nvPr/>
        </p:nvSpPr>
        <p:spPr>
          <a:xfrm>
            <a:off x="10410688" y="2844456"/>
            <a:ext cx="661731" cy="2472953"/>
          </a:xfrm>
          <a:prstGeom prst="rect">
            <a:avLst/>
          </a:prstGeom>
        </p:spPr>
        <p:txBody>
          <a:bodyPr vert="eaVert"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6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２０２２年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B0E1AA9D-1C7E-D6AC-F9F3-EC0387AA8F64}"/>
              </a:ext>
            </a:extLst>
          </p:cNvPr>
          <p:cNvSpPr txBox="1"/>
          <p:nvPr/>
        </p:nvSpPr>
        <p:spPr>
          <a:xfrm>
            <a:off x="11360599" y="2416662"/>
            <a:ext cx="615553" cy="35691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eaVert" wrap="square" rtlCol="0">
            <a:spAutoFit/>
          </a:bodyPr>
          <a:lstStyle/>
          <a:p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健康づくりや食育に関する市民アンケート結果の数値を基にグラフ化</a:t>
            </a:r>
            <a:endParaRPr kumimoji="1"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5" name="吹き出し: 角を丸めた四角形 14">
            <a:extLst>
              <a:ext uri="{FF2B5EF4-FFF2-40B4-BE49-F238E27FC236}">
                <a16:creationId xmlns:a16="http://schemas.microsoft.com/office/drawing/2014/main" id="{8DB23BD9-5C48-1D54-1ADD-04D13585CE88}"/>
              </a:ext>
            </a:extLst>
          </p:cNvPr>
          <p:cNvSpPr/>
          <p:nvPr/>
        </p:nvSpPr>
        <p:spPr>
          <a:xfrm>
            <a:off x="3779494" y="1723570"/>
            <a:ext cx="992452" cy="3750130"/>
          </a:xfrm>
          <a:prstGeom prst="wedgeRoundRectCallout">
            <a:avLst>
              <a:gd name="adj1" fmla="val -99539"/>
              <a:gd name="adj2" fmla="val -28331"/>
              <a:gd name="adj3" fmla="val 16667"/>
            </a:avLst>
          </a:prstGeom>
          <a:solidFill>
            <a:srgbClr val="FFFFCC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5B1B7C9-6400-3E69-D36B-BED090D06730}"/>
              </a:ext>
            </a:extLst>
          </p:cNvPr>
          <p:cNvSpPr txBox="1"/>
          <p:nvPr/>
        </p:nvSpPr>
        <p:spPr>
          <a:xfrm>
            <a:off x="3826933" y="1798622"/>
            <a:ext cx="923330" cy="3569147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txBody>
          <a:bodyPr vert="eaVert"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外食と比べて家庭の味が濃い又は変わらない割合</a:t>
            </a:r>
          </a:p>
        </p:txBody>
      </p:sp>
    </p:spTree>
    <p:extLst>
      <p:ext uri="{BB962C8B-B14F-4D97-AF65-F5344CB8AC3E}">
        <p14:creationId xmlns:p14="http://schemas.microsoft.com/office/powerpoint/2010/main" val="3329497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7E1E9A36-99E1-DCF6-EB80-AB9AD96A4B27}"/>
              </a:ext>
            </a:extLst>
          </p:cNvPr>
          <p:cNvSpPr/>
          <p:nvPr/>
        </p:nvSpPr>
        <p:spPr>
          <a:xfrm>
            <a:off x="1905000" y="76200"/>
            <a:ext cx="7899400" cy="1329267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7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マニフェストとは</a:t>
            </a:r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B3C5C208-267C-7247-FA04-F9CBA4427896}"/>
              </a:ext>
            </a:extLst>
          </p:cNvPr>
          <p:cNvSpPr/>
          <p:nvPr/>
        </p:nvSpPr>
        <p:spPr>
          <a:xfrm>
            <a:off x="131232" y="1981197"/>
            <a:ext cx="3640667" cy="3039533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抽象的</a:t>
            </a:r>
            <a:endParaRPr kumimoji="1" lang="en-US" altLang="ja-JP" sz="4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lang="ja-JP" altLang="en-US" sz="4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何でもありの選挙公約</a:t>
            </a:r>
            <a:endParaRPr kumimoji="1" lang="ja-JP" altLang="en-US" sz="4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7044B338-8B62-D190-38B5-8D634669A30C}"/>
              </a:ext>
            </a:extLst>
          </p:cNvPr>
          <p:cNvSpPr/>
          <p:nvPr/>
        </p:nvSpPr>
        <p:spPr>
          <a:xfrm>
            <a:off x="5054600" y="1540931"/>
            <a:ext cx="7006168" cy="4089401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8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明確なビジョン</a:t>
            </a:r>
            <a:endParaRPr lang="en-US" altLang="ja-JP" sz="4800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4800" dirty="0">
                <a:solidFill>
                  <a:schemeClr val="tx1">
                    <a:lumMod val="95000"/>
                    <a:lumOff val="5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選択集中で</a:t>
            </a:r>
            <a:endParaRPr kumimoji="1" lang="en-US" altLang="ja-JP" sz="4800" dirty="0">
              <a:solidFill>
                <a:schemeClr val="tx1">
                  <a:lumMod val="95000"/>
                  <a:lumOff val="5000"/>
                </a:schemeClr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48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政策絞り込み</a:t>
            </a:r>
            <a:endParaRPr kumimoji="1" lang="en-US" altLang="ja-JP" sz="4800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lang="ja-JP" altLang="en-US" sz="4800" dirty="0">
                <a:solidFill>
                  <a:schemeClr val="tx1">
                    <a:lumMod val="95000"/>
                    <a:lumOff val="5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具体的手法・実施時期</a:t>
            </a:r>
            <a:endParaRPr lang="en-US" altLang="ja-JP" sz="4800" dirty="0">
              <a:solidFill>
                <a:schemeClr val="tx1">
                  <a:lumMod val="95000"/>
                  <a:lumOff val="5000"/>
                </a:schemeClr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lang="ja-JP" altLang="en-US" sz="4800" dirty="0">
                <a:solidFill>
                  <a:schemeClr val="tx1">
                    <a:lumMod val="95000"/>
                    <a:lumOff val="5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財源・数値目標・工程</a:t>
            </a:r>
            <a:endParaRPr kumimoji="1" lang="ja-JP" altLang="en-US" sz="4800" dirty="0">
              <a:solidFill>
                <a:schemeClr val="tx1">
                  <a:lumMod val="95000"/>
                  <a:lumOff val="5000"/>
                </a:schemeClr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" name="矢印: ストライプ 6">
            <a:extLst>
              <a:ext uri="{FF2B5EF4-FFF2-40B4-BE49-F238E27FC236}">
                <a16:creationId xmlns:a16="http://schemas.microsoft.com/office/drawing/2014/main" id="{916C5FF0-9F37-8A66-4329-D762F5551E8B}"/>
              </a:ext>
            </a:extLst>
          </p:cNvPr>
          <p:cNvSpPr/>
          <p:nvPr/>
        </p:nvSpPr>
        <p:spPr>
          <a:xfrm>
            <a:off x="3888316" y="2607733"/>
            <a:ext cx="1049867" cy="1642533"/>
          </a:xfrm>
          <a:prstGeom prst="stripedRightArrow">
            <a:avLst/>
          </a:prstGeom>
          <a:solidFill>
            <a:srgbClr val="0099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吹き出し: 角を丸めた四角形 7">
            <a:extLst>
              <a:ext uri="{FF2B5EF4-FFF2-40B4-BE49-F238E27FC236}">
                <a16:creationId xmlns:a16="http://schemas.microsoft.com/office/drawing/2014/main" id="{26B7EC24-F943-B386-3BD0-4BFEEDECA698}"/>
              </a:ext>
            </a:extLst>
          </p:cNvPr>
          <p:cNvSpPr/>
          <p:nvPr/>
        </p:nvSpPr>
        <p:spPr>
          <a:xfrm>
            <a:off x="222249" y="5765796"/>
            <a:ext cx="11747501" cy="1049868"/>
          </a:xfrm>
          <a:prstGeom prst="wedgeRoundRectCallout">
            <a:avLst>
              <a:gd name="adj1" fmla="val -6484"/>
              <a:gd name="adj2" fmla="val -89919"/>
              <a:gd name="adj3" fmla="val 16667"/>
            </a:avLst>
          </a:prstGeom>
          <a:solidFill>
            <a:srgbClr val="CCFF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>
                <a:solidFill>
                  <a:srgbClr val="0099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住民の関心、就任後の実施評価、政策本位の選挙</a:t>
            </a:r>
          </a:p>
        </p:txBody>
      </p:sp>
    </p:spTree>
    <p:extLst>
      <p:ext uri="{BB962C8B-B14F-4D97-AF65-F5344CB8AC3E}">
        <p14:creationId xmlns:p14="http://schemas.microsoft.com/office/powerpoint/2010/main" val="2693976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F03B2723-15FB-4115-1CA2-94ADEA74E64D}"/>
              </a:ext>
            </a:extLst>
          </p:cNvPr>
          <p:cNvSpPr/>
          <p:nvPr/>
        </p:nvSpPr>
        <p:spPr>
          <a:xfrm>
            <a:off x="1318817" y="186623"/>
            <a:ext cx="9453844" cy="1136335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5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古賀市におけるマニフェスト</a:t>
            </a:r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DD4FD4F6-A605-B6F1-02D5-84E3E73C3A53}"/>
              </a:ext>
            </a:extLst>
          </p:cNvPr>
          <p:cNvSpPr/>
          <p:nvPr/>
        </p:nvSpPr>
        <p:spPr>
          <a:xfrm>
            <a:off x="278862" y="1554983"/>
            <a:ext cx="2599805" cy="1694055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政策集</a:t>
            </a:r>
            <a:endParaRPr kumimoji="1" lang="en-US" altLang="ja-JP" sz="4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lang="ja-JP" altLang="en-US" sz="4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選挙公約</a:t>
            </a:r>
            <a:endParaRPr kumimoji="1" lang="ja-JP" altLang="en-US" sz="4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42EE07B1-9415-4E0D-65C4-38CFEF42D710}"/>
              </a:ext>
            </a:extLst>
          </p:cNvPr>
          <p:cNvSpPr/>
          <p:nvPr/>
        </p:nvSpPr>
        <p:spPr>
          <a:xfrm>
            <a:off x="3924748" y="1554983"/>
            <a:ext cx="3410986" cy="1694055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所信表明</a:t>
            </a:r>
            <a:endParaRPr lang="en-US" altLang="ja-JP" sz="4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4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公約＋７項目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DF946B1-0924-7D7B-36AA-7F82C315DC18}"/>
              </a:ext>
            </a:extLst>
          </p:cNvPr>
          <p:cNvSpPr txBox="1"/>
          <p:nvPr/>
        </p:nvSpPr>
        <p:spPr>
          <a:xfrm>
            <a:off x="94486" y="3412067"/>
            <a:ext cx="2968556" cy="646331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～２０２２年１１月２０日</a:t>
            </a:r>
            <a:endParaRPr kumimoji="1" lang="en-US" altLang="ja-JP" dirty="0"/>
          </a:p>
          <a:p>
            <a:pPr algn="ctr"/>
            <a:r>
              <a:rPr lang="ja-JP" altLang="en-US" dirty="0"/>
              <a:t>無投票</a:t>
            </a:r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676E1FA-B681-8D75-8D8C-021A63B3FFC6}"/>
              </a:ext>
            </a:extLst>
          </p:cNvPr>
          <p:cNvSpPr txBox="1"/>
          <p:nvPr/>
        </p:nvSpPr>
        <p:spPr>
          <a:xfrm>
            <a:off x="3570107" y="3417818"/>
            <a:ext cx="2724466" cy="646331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２０２２年１２月６日～</a:t>
            </a:r>
            <a:endParaRPr kumimoji="1" lang="en-US" altLang="ja-JP" dirty="0"/>
          </a:p>
          <a:p>
            <a:pPr algn="ctr"/>
            <a:r>
              <a:rPr lang="ja-JP" altLang="en-US" dirty="0"/>
              <a:t>市長選後初の定例会</a:t>
            </a:r>
            <a:endParaRPr kumimoji="1" lang="ja-JP" altLang="en-US" dirty="0"/>
          </a:p>
        </p:txBody>
      </p:sp>
      <p:sp>
        <p:nvSpPr>
          <p:cNvPr id="8" name="矢印: 五方向 7">
            <a:extLst>
              <a:ext uri="{FF2B5EF4-FFF2-40B4-BE49-F238E27FC236}">
                <a16:creationId xmlns:a16="http://schemas.microsoft.com/office/drawing/2014/main" id="{8BB61E12-2B8C-907F-0E99-ED315F1B329D}"/>
              </a:ext>
            </a:extLst>
          </p:cNvPr>
          <p:cNvSpPr/>
          <p:nvPr/>
        </p:nvSpPr>
        <p:spPr>
          <a:xfrm>
            <a:off x="118353" y="5541130"/>
            <a:ext cx="11955293" cy="1204607"/>
          </a:xfrm>
          <a:prstGeom prst="homePlate">
            <a:avLst>
              <a:gd name="adj" fmla="val 11151"/>
            </a:avLst>
          </a:prstGeom>
          <a:solidFill>
            <a:srgbClr val="CCFF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solidFill>
                  <a:schemeClr val="tx1">
                    <a:lumMod val="95000"/>
                    <a:lumOff val="5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第５次総合計画基本構想</a:t>
            </a:r>
            <a:r>
              <a:rPr kumimoji="1" lang="en-US" altLang="ja-J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2022</a:t>
            </a:r>
            <a:r>
              <a:rPr kumimoji="1" lang="ja-JP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年度～</a:t>
            </a:r>
            <a:r>
              <a:rPr kumimoji="1" lang="en-US" altLang="ja-J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2031</a:t>
            </a:r>
            <a:r>
              <a:rPr kumimoji="1" lang="ja-JP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年度</a:t>
            </a:r>
          </a:p>
        </p:txBody>
      </p:sp>
      <p:sp>
        <p:nvSpPr>
          <p:cNvPr id="9" name="矢印: ストライプ 8">
            <a:extLst>
              <a:ext uri="{FF2B5EF4-FFF2-40B4-BE49-F238E27FC236}">
                <a16:creationId xmlns:a16="http://schemas.microsoft.com/office/drawing/2014/main" id="{A5C96DFC-7559-3409-A217-73CC0A152F36}"/>
              </a:ext>
            </a:extLst>
          </p:cNvPr>
          <p:cNvSpPr/>
          <p:nvPr/>
        </p:nvSpPr>
        <p:spPr>
          <a:xfrm>
            <a:off x="2906948" y="1927644"/>
            <a:ext cx="989519" cy="1004145"/>
          </a:xfrm>
          <a:prstGeom prst="stripedRightArrow">
            <a:avLst>
              <a:gd name="adj1" fmla="val 50000"/>
              <a:gd name="adj2" fmla="val 50000"/>
            </a:avLst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7D66FA10-7746-6C8B-BB6C-7E8203F2E385}"/>
              </a:ext>
            </a:extLst>
          </p:cNvPr>
          <p:cNvSpPr/>
          <p:nvPr/>
        </p:nvSpPr>
        <p:spPr>
          <a:xfrm>
            <a:off x="8438377" y="1560566"/>
            <a:ext cx="3410986" cy="1694055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施政方針</a:t>
            </a:r>
            <a:endParaRPr lang="en-US" altLang="ja-JP" sz="4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lang="en-US" altLang="ja-JP" sz="4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2023</a:t>
            </a:r>
            <a:r>
              <a:rPr lang="ja-JP" altLang="en-US" sz="4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年度予算</a:t>
            </a:r>
            <a:endParaRPr kumimoji="1" lang="ja-JP" altLang="en-US" sz="4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1" name="矢印: ストライプ 10">
            <a:extLst>
              <a:ext uri="{FF2B5EF4-FFF2-40B4-BE49-F238E27FC236}">
                <a16:creationId xmlns:a16="http://schemas.microsoft.com/office/drawing/2014/main" id="{A882B8A5-1793-9F7F-9096-FAE6F5AE9367}"/>
              </a:ext>
            </a:extLst>
          </p:cNvPr>
          <p:cNvSpPr/>
          <p:nvPr/>
        </p:nvSpPr>
        <p:spPr>
          <a:xfrm>
            <a:off x="7392296" y="1927643"/>
            <a:ext cx="989519" cy="1004145"/>
          </a:xfrm>
          <a:prstGeom prst="stripedRightArrow">
            <a:avLst>
              <a:gd name="adj1" fmla="val 50000"/>
              <a:gd name="adj2" fmla="val 50000"/>
            </a:avLst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AF09E0E-3C0C-42D3-BD16-4A8CF2078BEE}"/>
              </a:ext>
            </a:extLst>
          </p:cNvPr>
          <p:cNvSpPr txBox="1"/>
          <p:nvPr/>
        </p:nvSpPr>
        <p:spPr>
          <a:xfrm>
            <a:off x="9031214" y="3352223"/>
            <a:ext cx="2724466" cy="646331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２０２３年２月２８日</a:t>
            </a:r>
            <a:endParaRPr kumimoji="1" lang="en-US" altLang="ja-JP" dirty="0"/>
          </a:p>
          <a:p>
            <a:pPr algn="ctr"/>
            <a:r>
              <a:rPr kumimoji="1" lang="ja-JP" altLang="en-US" dirty="0"/>
              <a:t>２期目初の当初予算</a:t>
            </a:r>
          </a:p>
        </p:txBody>
      </p:sp>
      <p:sp>
        <p:nvSpPr>
          <p:cNvPr id="13" name="矢印: 五方向 12">
            <a:extLst>
              <a:ext uri="{FF2B5EF4-FFF2-40B4-BE49-F238E27FC236}">
                <a16:creationId xmlns:a16="http://schemas.microsoft.com/office/drawing/2014/main" id="{C99ACEB9-AC4E-3238-2F15-2587FADB6119}"/>
              </a:ext>
            </a:extLst>
          </p:cNvPr>
          <p:cNvSpPr/>
          <p:nvPr/>
        </p:nvSpPr>
        <p:spPr>
          <a:xfrm>
            <a:off x="94486" y="4193040"/>
            <a:ext cx="8483241" cy="1044857"/>
          </a:xfrm>
          <a:prstGeom prst="homePlate">
            <a:avLst>
              <a:gd name="adj" fmla="val 11151"/>
            </a:avLst>
          </a:prstGeom>
          <a:solidFill>
            <a:srgbClr val="CCFFCC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アクションプラン</a:t>
            </a:r>
            <a:endParaRPr lang="en-US" altLang="ja-JP" sz="3600" dirty="0">
              <a:solidFill>
                <a:schemeClr val="tx1">
                  <a:lumMod val="95000"/>
                  <a:lumOff val="5000"/>
                </a:schemeClr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en-US" altLang="ja-JP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2022</a:t>
            </a:r>
            <a:r>
              <a:rPr kumimoji="1" lang="ja-JP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年度～</a:t>
            </a:r>
            <a:r>
              <a:rPr kumimoji="1" lang="en-US" altLang="ja-JP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2025</a:t>
            </a:r>
            <a:r>
              <a:rPr kumimoji="1" lang="ja-JP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年度</a:t>
            </a:r>
          </a:p>
        </p:txBody>
      </p:sp>
      <p:sp>
        <p:nvSpPr>
          <p:cNvPr id="14" name="矢印: 五方向 13">
            <a:extLst>
              <a:ext uri="{FF2B5EF4-FFF2-40B4-BE49-F238E27FC236}">
                <a16:creationId xmlns:a16="http://schemas.microsoft.com/office/drawing/2014/main" id="{C39ECF7E-8BFC-0AEE-9C43-21D43B9DB639}"/>
              </a:ext>
            </a:extLst>
          </p:cNvPr>
          <p:cNvSpPr/>
          <p:nvPr/>
        </p:nvSpPr>
        <p:spPr>
          <a:xfrm>
            <a:off x="8695538" y="4193040"/>
            <a:ext cx="3496462" cy="1044856"/>
          </a:xfrm>
          <a:prstGeom prst="homePlate">
            <a:avLst>
              <a:gd name="adj" fmla="val 11151"/>
            </a:avLst>
          </a:prstGeom>
          <a:solidFill>
            <a:srgbClr val="CCFFCC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アクションプラン</a:t>
            </a:r>
            <a:endParaRPr lang="en-US" altLang="ja-JP" sz="2800" dirty="0">
              <a:solidFill>
                <a:schemeClr val="tx1">
                  <a:lumMod val="95000"/>
                  <a:lumOff val="5000"/>
                </a:schemeClr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en-US" altLang="ja-JP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2023</a:t>
            </a:r>
            <a:r>
              <a:rPr kumimoji="1" lang="ja-JP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年度～</a:t>
            </a:r>
            <a:r>
              <a:rPr kumimoji="1" lang="en-US" altLang="ja-JP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2026</a:t>
            </a:r>
            <a:r>
              <a:rPr kumimoji="1" lang="ja-JP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年度</a:t>
            </a:r>
          </a:p>
        </p:txBody>
      </p:sp>
      <p:sp>
        <p:nvSpPr>
          <p:cNvPr id="15" name="矢印: 右 14">
            <a:extLst>
              <a:ext uri="{FF2B5EF4-FFF2-40B4-BE49-F238E27FC236}">
                <a16:creationId xmlns:a16="http://schemas.microsoft.com/office/drawing/2014/main" id="{E368EB6D-F3CE-A323-6828-E6110AAFC1B8}"/>
              </a:ext>
            </a:extLst>
          </p:cNvPr>
          <p:cNvSpPr/>
          <p:nvPr/>
        </p:nvSpPr>
        <p:spPr>
          <a:xfrm rot="2010771">
            <a:off x="7264106" y="3187573"/>
            <a:ext cx="1884593" cy="1061349"/>
          </a:xfrm>
          <a:prstGeom prst="rightArrow">
            <a:avLst>
              <a:gd name="adj1" fmla="val 61487"/>
              <a:gd name="adj2" fmla="val 39609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落し込み</a:t>
            </a:r>
          </a:p>
        </p:txBody>
      </p:sp>
      <p:sp>
        <p:nvSpPr>
          <p:cNvPr id="16" name="矢印: 左右 15">
            <a:extLst>
              <a:ext uri="{FF2B5EF4-FFF2-40B4-BE49-F238E27FC236}">
                <a16:creationId xmlns:a16="http://schemas.microsoft.com/office/drawing/2014/main" id="{2D773575-3BFC-336B-7AF9-A2B18C2561AC}"/>
              </a:ext>
            </a:extLst>
          </p:cNvPr>
          <p:cNvSpPr/>
          <p:nvPr/>
        </p:nvSpPr>
        <p:spPr>
          <a:xfrm rot="3262090">
            <a:off x="5663650" y="3871380"/>
            <a:ext cx="3457291" cy="1095747"/>
          </a:xfrm>
          <a:prstGeom prst="leftRightArrow">
            <a:avLst>
              <a:gd name="adj1" fmla="val 62198"/>
              <a:gd name="adj2" fmla="val 50000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整合性</a:t>
            </a:r>
          </a:p>
        </p:txBody>
      </p:sp>
    </p:spTree>
    <p:extLst>
      <p:ext uri="{BB962C8B-B14F-4D97-AF65-F5344CB8AC3E}">
        <p14:creationId xmlns:p14="http://schemas.microsoft.com/office/powerpoint/2010/main" val="2731347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0916FD57-3733-A261-A0F8-F0B3FFEEAA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4090" y="344032"/>
            <a:ext cx="4686857" cy="6378166"/>
          </a:xfrm>
          <a:prstGeom prst="rect">
            <a:avLst/>
          </a:prstGeom>
          <a:ln w="41275">
            <a:solidFill>
              <a:srgbClr val="3333FF"/>
            </a:solidFill>
          </a:ln>
        </p:spPr>
      </p:pic>
      <p:sp>
        <p:nvSpPr>
          <p:cNvPr id="6" name="楕円 5">
            <a:extLst>
              <a:ext uri="{FF2B5EF4-FFF2-40B4-BE49-F238E27FC236}">
                <a16:creationId xmlns:a16="http://schemas.microsoft.com/office/drawing/2014/main" id="{D5F393F0-69BB-6089-CCBD-44214742FBB3}"/>
              </a:ext>
            </a:extLst>
          </p:cNvPr>
          <p:cNvSpPr/>
          <p:nvPr/>
        </p:nvSpPr>
        <p:spPr>
          <a:xfrm>
            <a:off x="4397971" y="1293137"/>
            <a:ext cx="579422" cy="38024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F1ABE55B-5FAD-9C99-6C53-150713FE348F}"/>
              </a:ext>
            </a:extLst>
          </p:cNvPr>
          <p:cNvSpPr/>
          <p:nvPr/>
        </p:nvSpPr>
        <p:spPr>
          <a:xfrm>
            <a:off x="7123568" y="3429000"/>
            <a:ext cx="1006444" cy="380246"/>
          </a:xfrm>
          <a:prstGeom prst="ellipse">
            <a:avLst/>
          </a:prstGeom>
          <a:noFill/>
          <a:ln w="38100">
            <a:solidFill>
              <a:srgbClr val="33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6E17FBA0-EE95-AE1F-CC12-A118C1401975}"/>
              </a:ext>
            </a:extLst>
          </p:cNvPr>
          <p:cNvSpPr/>
          <p:nvPr/>
        </p:nvSpPr>
        <p:spPr>
          <a:xfrm>
            <a:off x="5456221" y="5075222"/>
            <a:ext cx="1006444" cy="380246"/>
          </a:xfrm>
          <a:prstGeom prst="ellipse">
            <a:avLst/>
          </a:prstGeom>
          <a:noFill/>
          <a:ln w="38100">
            <a:solidFill>
              <a:srgbClr val="33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1" name="楕円 10">
            <a:extLst>
              <a:ext uri="{FF2B5EF4-FFF2-40B4-BE49-F238E27FC236}">
                <a16:creationId xmlns:a16="http://schemas.microsoft.com/office/drawing/2014/main" id="{D821F786-0A2B-CE24-05CB-1660B4CFF92E}"/>
              </a:ext>
            </a:extLst>
          </p:cNvPr>
          <p:cNvSpPr/>
          <p:nvPr/>
        </p:nvSpPr>
        <p:spPr>
          <a:xfrm>
            <a:off x="6325354" y="6215958"/>
            <a:ext cx="1006444" cy="380246"/>
          </a:xfrm>
          <a:prstGeom prst="ellipse">
            <a:avLst/>
          </a:prstGeom>
          <a:noFill/>
          <a:ln w="38100">
            <a:solidFill>
              <a:srgbClr val="33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2" name="吹き出し: 線 11">
            <a:extLst>
              <a:ext uri="{FF2B5EF4-FFF2-40B4-BE49-F238E27FC236}">
                <a16:creationId xmlns:a16="http://schemas.microsoft.com/office/drawing/2014/main" id="{B27C61A0-123A-3D7B-8A46-ED725B1F252D}"/>
              </a:ext>
            </a:extLst>
          </p:cNvPr>
          <p:cNvSpPr/>
          <p:nvPr/>
        </p:nvSpPr>
        <p:spPr>
          <a:xfrm>
            <a:off x="129587" y="1966866"/>
            <a:ext cx="3989740" cy="1566249"/>
          </a:xfrm>
          <a:prstGeom prst="borderCallout1">
            <a:avLst>
              <a:gd name="adj1" fmla="val 14310"/>
              <a:gd name="adj2" fmla="val 100403"/>
              <a:gd name="adj3" fmla="val -21222"/>
              <a:gd name="adj4" fmla="val 106602"/>
            </a:avLst>
          </a:prstGeom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各施策に連番</a:t>
            </a:r>
            <a:endParaRPr kumimoji="1" lang="en-US" altLang="ja-JP" sz="36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全部で１２０項目</a:t>
            </a:r>
          </a:p>
        </p:txBody>
      </p:sp>
      <p:sp>
        <p:nvSpPr>
          <p:cNvPr id="18" name="楕円 17">
            <a:extLst>
              <a:ext uri="{FF2B5EF4-FFF2-40B4-BE49-F238E27FC236}">
                <a16:creationId xmlns:a16="http://schemas.microsoft.com/office/drawing/2014/main" id="{9BEB6E4A-5DCE-7586-9BD6-8FFCD7593D0C}"/>
              </a:ext>
            </a:extLst>
          </p:cNvPr>
          <p:cNvSpPr/>
          <p:nvPr/>
        </p:nvSpPr>
        <p:spPr>
          <a:xfrm>
            <a:off x="4434017" y="3809246"/>
            <a:ext cx="579422" cy="38024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9" name="楕円 18">
            <a:extLst>
              <a:ext uri="{FF2B5EF4-FFF2-40B4-BE49-F238E27FC236}">
                <a16:creationId xmlns:a16="http://schemas.microsoft.com/office/drawing/2014/main" id="{00CA4A17-C0B5-5F46-CC29-8F0C8D496C55}"/>
              </a:ext>
            </a:extLst>
          </p:cNvPr>
          <p:cNvSpPr/>
          <p:nvPr/>
        </p:nvSpPr>
        <p:spPr>
          <a:xfrm>
            <a:off x="4353969" y="5455468"/>
            <a:ext cx="579422" cy="38024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0" name="吹き出し: 線 19">
            <a:extLst>
              <a:ext uri="{FF2B5EF4-FFF2-40B4-BE49-F238E27FC236}">
                <a16:creationId xmlns:a16="http://schemas.microsoft.com/office/drawing/2014/main" id="{11D5EDB0-3C92-7658-2282-580D00EB3538}"/>
              </a:ext>
            </a:extLst>
          </p:cNvPr>
          <p:cNvSpPr/>
          <p:nvPr/>
        </p:nvSpPr>
        <p:spPr>
          <a:xfrm>
            <a:off x="8781861" y="1075099"/>
            <a:ext cx="3195874" cy="3207190"/>
          </a:xfrm>
          <a:prstGeom prst="borderCallout1">
            <a:avLst>
              <a:gd name="adj1" fmla="val 55928"/>
              <a:gd name="adj2" fmla="val -381"/>
              <a:gd name="adj3" fmla="val 75232"/>
              <a:gd name="adj4" fmla="val -22281"/>
            </a:avLst>
          </a:prstGeom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実施時期明記</a:t>
            </a:r>
            <a:endParaRPr kumimoji="1" lang="en-US" altLang="ja-JP" sz="36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任期中実現</a:t>
            </a:r>
            <a:endParaRPr kumimoji="1" lang="en-US" altLang="ja-JP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着手</a:t>
            </a:r>
            <a:endParaRPr kumimoji="1" lang="en-US" altLang="ja-JP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継続中</a:t>
            </a:r>
            <a:endParaRPr kumimoji="1" lang="en-US" altLang="ja-JP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継続拡充</a:t>
            </a:r>
          </a:p>
        </p:txBody>
      </p:sp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B348DEEE-2E7E-E360-401C-6A43DAA97F3D}"/>
              </a:ext>
            </a:extLst>
          </p:cNvPr>
          <p:cNvCxnSpPr>
            <a:cxnSpLocks/>
            <a:endCxn id="10" idx="6"/>
          </p:cNvCxnSpPr>
          <p:nvPr/>
        </p:nvCxnSpPr>
        <p:spPr>
          <a:xfrm flipH="1">
            <a:off x="6462665" y="3877733"/>
            <a:ext cx="2319196" cy="1387612"/>
          </a:xfrm>
          <a:prstGeom prst="line">
            <a:avLst/>
          </a:prstGeom>
          <a:ln w="57150">
            <a:solidFill>
              <a:srgbClr val="3333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725DDAC6-0C13-E219-F00A-F1D1675EC7BD}"/>
              </a:ext>
            </a:extLst>
          </p:cNvPr>
          <p:cNvCxnSpPr>
            <a:cxnSpLocks/>
            <a:endCxn id="11" idx="7"/>
          </p:cNvCxnSpPr>
          <p:nvPr/>
        </p:nvCxnSpPr>
        <p:spPr>
          <a:xfrm flipH="1">
            <a:off x="7184408" y="4282289"/>
            <a:ext cx="2035792" cy="1989355"/>
          </a:xfrm>
          <a:prstGeom prst="line">
            <a:avLst/>
          </a:prstGeom>
          <a:ln w="57150">
            <a:solidFill>
              <a:srgbClr val="3333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D0E582AE-442E-E1C1-3344-514FA912B15A}"/>
              </a:ext>
            </a:extLst>
          </p:cNvPr>
          <p:cNvCxnSpPr>
            <a:cxnSpLocks/>
          </p:cNvCxnSpPr>
          <p:nvPr/>
        </p:nvCxnSpPr>
        <p:spPr>
          <a:xfrm flipH="1">
            <a:off x="8072675" y="2811379"/>
            <a:ext cx="709186" cy="664217"/>
          </a:xfrm>
          <a:prstGeom prst="line">
            <a:avLst/>
          </a:prstGeom>
          <a:ln w="57150">
            <a:solidFill>
              <a:srgbClr val="3333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67653DEC-B228-BF38-AD8B-37D319B678B6}"/>
              </a:ext>
            </a:extLst>
          </p:cNvPr>
          <p:cNvCxnSpPr>
            <a:cxnSpLocks/>
            <a:endCxn id="19" idx="1"/>
          </p:cNvCxnSpPr>
          <p:nvPr/>
        </p:nvCxnSpPr>
        <p:spPr>
          <a:xfrm>
            <a:off x="3609126" y="3538335"/>
            <a:ext cx="829697" cy="1972819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04B35BF4-5399-B1F1-EF13-3F6995F35ACD}"/>
              </a:ext>
            </a:extLst>
          </p:cNvPr>
          <p:cNvCxnSpPr>
            <a:cxnSpLocks/>
            <a:endCxn id="18" idx="0"/>
          </p:cNvCxnSpPr>
          <p:nvPr/>
        </p:nvCxnSpPr>
        <p:spPr>
          <a:xfrm>
            <a:off x="4119326" y="2939359"/>
            <a:ext cx="604402" cy="86988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D5D486F2-82F6-02C7-71E2-70D24C41B7BB}"/>
              </a:ext>
            </a:extLst>
          </p:cNvPr>
          <p:cNvCxnSpPr>
            <a:cxnSpLocks/>
          </p:cNvCxnSpPr>
          <p:nvPr/>
        </p:nvCxnSpPr>
        <p:spPr>
          <a:xfrm flipV="1">
            <a:off x="4119326" y="1577695"/>
            <a:ext cx="274965" cy="630909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3CF71A2-6323-1975-1F97-8640BB1BC632}"/>
              </a:ext>
            </a:extLst>
          </p:cNvPr>
          <p:cNvSpPr txBox="1"/>
          <p:nvPr/>
        </p:nvSpPr>
        <p:spPr>
          <a:xfrm>
            <a:off x="129587" y="5584036"/>
            <a:ext cx="3565088" cy="830997"/>
          </a:xfrm>
          <a:prstGeom prst="rect">
            <a:avLst/>
          </a:prstGeom>
          <a:solidFill>
            <a:srgbClr val="FFFFCC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熊本市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大西市長のマニフェスト</a:t>
            </a:r>
          </a:p>
        </p:txBody>
      </p:sp>
    </p:spTree>
    <p:extLst>
      <p:ext uri="{BB962C8B-B14F-4D97-AF65-F5344CB8AC3E}">
        <p14:creationId xmlns:p14="http://schemas.microsoft.com/office/powerpoint/2010/main" val="2998533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グラフ 3">
            <a:extLst>
              <a:ext uri="{FF2B5EF4-FFF2-40B4-BE49-F238E27FC236}">
                <a16:creationId xmlns:a16="http://schemas.microsoft.com/office/drawing/2014/main" id="{1B8CC206-0922-662A-D616-6BA9023C6EF4}"/>
              </a:ext>
            </a:extLst>
          </p:cNvPr>
          <p:cNvGraphicFramePr>
            <a:graphicFrameLocks/>
          </p:cNvGraphicFramePr>
          <p:nvPr/>
        </p:nvGraphicFramePr>
        <p:xfrm>
          <a:off x="817475" y="254416"/>
          <a:ext cx="10245859" cy="63491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吹き出し: 線 4">
            <a:extLst>
              <a:ext uri="{FF2B5EF4-FFF2-40B4-BE49-F238E27FC236}">
                <a16:creationId xmlns:a16="http://schemas.microsoft.com/office/drawing/2014/main" id="{06D91996-F7D4-955A-3F8C-602DD953360D}"/>
              </a:ext>
            </a:extLst>
          </p:cNvPr>
          <p:cNvSpPr/>
          <p:nvPr/>
        </p:nvSpPr>
        <p:spPr>
          <a:xfrm>
            <a:off x="9189267" y="733790"/>
            <a:ext cx="2770361" cy="2118052"/>
          </a:xfrm>
          <a:prstGeom prst="borderCallout1">
            <a:avLst>
              <a:gd name="adj1" fmla="val 15999"/>
              <a:gd name="adj2" fmla="val -507"/>
              <a:gd name="adj3" fmla="val 38953"/>
              <a:gd name="adj4" fmla="val -87183"/>
            </a:avLst>
          </a:prstGeom>
          <a:solidFill>
            <a:srgbClr val="FF0000"/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実現</a:t>
            </a:r>
            <a:endParaRPr kumimoji="1" lang="en-US" altLang="ja-JP" sz="4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１５項目</a:t>
            </a:r>
            <a:endParaRPr kumimoji="1" lang="en-US" altLang="ja-JP" sz="4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１１．５％</a:t>
            </a:r>
            <a:endParaRPr kumimoji="1" lang="en-US" altLang="ja-JP" sz="4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" name="吹き出し: 線 5">
            <a:extLst>
              <a:ext uri="{FF2B5EF4-FFF2-40B4-BE49-F238E27FC236}">
                <a16:creationId xmlns:a16="http://schemas.microsoft.com/office/drawing/2014/main" id="{198BFC8D-6C26-DF02-7183-B7B8E0EB78A7}"/>
              </a:ext>
            </a:extLst>
          </p:cNvPr>
          <p:cNvSpPr/>
          <p:nvPr/>
        </p:nvSpPr>
        <p:spPr>
          <a:xfrm>
            <a:off x="9098731" y="3512745"/>
            <a:ext cx="2770361" cy="2808837"/>
          </a:xfrm>
          <a:prstGeom prst="borderCallout1">
            <a:avLst>
              <a:gd name="adj1" fmla="val 48876"/>
              <a:gd name="adj2" fmla="val 147"/>
              <a:gd name="adj3" fmla="val 36755"/>
              <a:gd name="adj4" fmla="val -77052"/>
            </a:avLst>
          </a:prstGeom>
          <a:solidFill>
            <a:srgbClr val="FF9900"/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概ね成果が認められる</a:t>
            </a:r>
            <a:endParaRPr kumimoji="1" lang="en-US" altLang="ja-JP" sz="4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７９項目</a:t>
            </a:r>
            <a:endParaRPr kumimoji="1" lang="en-US" altLang="ja-JP" sz="4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６０．８％</a:t>
            </a:r>
            <a:endParaRPr kumimoji="1" lang="en-US" altLang="ja-JP" sz="4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" name="吹き出し: 線 6">
            <a:extLst>
              <a:ext uri="{FF2B5EF4-FFF2-40B4-BE49-F238E27FC236}">
                <a16:creationId xmlns:a16="http://schemas.microsoft.com/office/drawing/2014/main" id="{15215082-1D1E-A1D2-9719-01D7F26B6CFA}"/>
              </a:ext>
            </a:extLst>
          </p:cNvPr>
          <p:cNvSpPr/>
          <p:nvPr/>
        </p:nvSpPr>
        <p:spPr>
          <a:xfrm>
            <a:off x="161453" y="3429000"/>
            <a:ext cx="2770361" cy="3252457"/>
          </a:xfrm>
          <a:prstGeom prst="borderCallout1">
            <a:avLst>
              <a:gd name="adj1" fmla="val 7406"/>
              <a:gd name="adj2" fmla="val 99493"/>
              <a:gd name="adj3" fmla="val -26033"/>
              <a:gd name="adj4" fmla="val 160203"/>
            </a:avLst>
          </a:prstGeom>
          <a:solidFill>
            <a:srgbClr val="3399FF"/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目に見える形で成果がない</a:t>
            </a:r>
            <a:endParaRPr kumimoji="1" lang="en-US" altLang="ja-JP" sz="4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３０項目</a:t>
            </a:r>
            <a:endParaRPr kumimoji="1" lang="en-US" altLang="ja-JP" sz="4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２３．１％</a:t>
            </a:r>
            <a:endParaRPr kumimoji="1" lang="en-US" altLang="ja-JP" sz="4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" name="吹き出し: 線 7">
            <a:extLst>
              <a:ext uri="{FF2B5EF4-FFF2-40B4-BE49-F238E27FC236}">
                <a16:creationId xmlns:a16="http://schemas.microsoft.com/office/drawing/2014/main" id="{0AB06505-58B0-CB7F-7015-B0A0C0FE8C50}"/>
              </a:ext>
            </a:extLst>
          </p:cNvPr>
          <p:cNvSpPr/>
          <p:nvPr/>
        </p:nvSpPr>
        <p:spPr>
          <a:xfrm>
            <a:off x="161452" y="741792"/>
            <a:ext cx="2770361" cy="2118052"/>
          </a:xfrm>
          <a:prstGeom prst="borderCallout1">
            <a:avLst>
              <a:gd name="adj1" fmla="val 47055"/>
              <a:gd name="adj2" fmla="val 100147"/>
              <a:gd name="adj3" fmla="val 26849"/>
              <a:gd name="adj4" fmla="val 190268"/>
            </a:avLst>
          </a:prstGeom>
          <a:solidFill>
            <a:schemeClr val="tx1">
              <a:lumMod val="65000"/>
              <a:lumOff val="35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実現が困難</a:t>
            </a:r>
            <a:endParaRPr kumimoji="1" lang="en-US" altLang="ja-JP" sz="4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６項目</a:t>
            </a:r>
            <a:endParaRPr kumimoji="1" lang="en-US" altLang="ja-JP" sz="4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４．６％</a:t>
            </a:r>
            <a:endParaRPr kumimoji="1" lang="en-US" altLang="ja-JP" sz="4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A06851E-9339-019C-B1D9-830426FD1474}"/>
              </a:ext>
            </a:extLst>
          </p:cNvPr>
          <p:cNvSpPr txBox="1"/>
          <p:nvPr/>
        </p:nvSpPr>
        <p:spPr>
          <a:xfrm>
            <a:off x="4021966" y="5906083"/>
            <a:ext cx="3565088" cy="830997"/>
          </a:xfrm>
          <a:prstGeom prst="rect">
            <a:avLst/>
          </a:prstGeom>
          <a:solidFill>
            <a:srgbClr val="FFFFCC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熊本市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大西市長のマニフェスト</a:t>
            </a:r>
          </a:p>
        </p:txBody>
      </p:sp>
    </p:spTree>
    <p:extLst>
      <p:ext uri="{BB962C8B-B14F-4D97-AF65-F5344CB8AC3E}">
        <p14:creationId xmlns:p14="http://schemas.microsoft.com/office/powerpoint/2010/main" val="3379462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06815201-B133-B714-1D24-E94A8C570801}"/>
              </a:ext>
            </a:extLst>
          </p:cNvPr>
          <p:cNvSpPr/>
          <p:nvPr/>
        </p:nvSpPr>
        <p:spPr>
          <a:xfrm>
            <a:off x="3448500" y="2377052"/>
            <a:ext cx="5062346" cy="2168344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latin typeface="HGS平成角ｺﾞｼｯｸ体W9" panose="020B0A00000000000000" pitchFamily="50" charset="-128"/>
                <a:ea typeface="HGS平成角ｺﾞｼｯｸ体W9" panose="020B0A00000000000000" pitchFamily="50" charset="-128"/>
              </a:rPr>
              <a:t>マニフェスト</a:t>
            </a:r>
            <a:endParaRPr kumimoji="1" lang="en-US" altLang="ja-JP" sz="6000" dirty="0">
              <a:latin typeface="HGS平成角ｺﾞｼｯｸ体W9" panose="020B0A00000000000000" pitchFamily="50" charset="-128"/>
              <a:ea typeface="HGS平成角ｺﾞｼｯｸ体W9" panose="020B0A00000000000000" pitchFamily="50" charset="-128"/>
            </a:endParaRPr>
          </a:p>
          <a:p>
            <a:pPr algn="ctr"/>
            <a:r>
              <a:rPr lang="ja-JP" altLang="en-US" sz="6000" dirty="0">
                <a:latin typeface="HGS平成角ｺﾞｼｯｸ体W9" panose="020B0A00000000000000" pitchFamily="50" charset="-128"/>
                <a:ea typeface="HGS平成角ｺﾞｼｯｸ体W9" panose="020B0A00000000000000" pitchFamily="50" charset="-128"/>
              </a:rPr>
              <a:t>サイクル</a:t>
            </a:r>
            <a:endParaRPr kumimoji="1" lang="ja-JP" altLang="en-US" sz="6000" dirty="0">
              <a:latin typeface="HGS平成角ｺﾞｼｯｸ体W9" panose="020B0A00000000000000" pitchFamily="50" charset="-128"/>
              <a:ea typeface="HGS平成角ｺﾞｼｯｸ体W9" panose="020B0A00000000000000" pitchFamily="50" charset="-128"/>
            </a:endParaRPr>
          </a:p>
        </p:txBody>
      </p:sp>
      <p:sp>
        <p:nvSpPr>
          <p:cNvPr id="6" name="矢印: 上 5">
            <a:extLst>
              <a:ext uri="{FF2B5EF4-FFF2-40B4-BE49-F238E27FC236}">
                <a16:creationId xmlns:a16="http://schemas.microsoft.com/office/drawing/2014/main" id="{2C7F729D-92C8-E980-545F-2B0561304765}"/>
              </a:ext>
            </a:extLst>
          </p:cNvPr>
          <p:cNvSpPr/>
          <p:nvPr/>
        </p:nvSpPr>
        <p:spPr>
          <a:xfrm rot="483873">
            <a:off x="1073694" y="2070438"/>
            <a:ext cx="1409416" cy="2547004"/>
          </a:xfrm>
          <a:prstGeom prst="upArrow">
            <a:avLst/>
          </a:prstGeom>
          <a:solidFill>
            <a:srgbClr val="FF66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矢印: 上 9">
            <a:extLst>
              <a:ext uri="{FF2B5EF4-FFF2-40B4-BE49-F238E27FC236}">
                <a16:creationId xmlns:a16="http://schemas.microsoft.com/office/drawing/2014/main" id="{8547C747-51A8-47FB-6A5A-72F0E4F86518}"/>
              </a:ext>
            </a:extLst>
          </p:cNvPr>
          <p:cNvSpPr/>
          <p:nvPr/>
        </p:nvSpPr>
        <p:spPr>
          <a:xfrm rot="5400000">
            <a:off x="6242257" y="29265"/>
            <a:ext cx="1620610" cy="2772574"/>
          </a:xfrm>
          <a:prstGeom prst="upArrow">
            <a:avLst/>
          </a:prstGeom>
          <a:solidFill>
            <a:srgbClr val="FF66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矢印: 上 10">
            <a:extLst>
              <a:ext uri="{FF2B5EF4-FFF2-40B4-BE49-F238E27FC236}">
                <a16:creationId xmlns:a16="http://schemas.microsoft.com/office/drawing/2014/main" id="{B0361D12-F0A8-939E-A73F-2396B89C464D}"/>
              </a:ext>
            </a:extLst>
          </p:cNvPr>
          <p:cNvSpPr/>
          <p:nvPr/>
        </p:nvSpPr>
        <p:spPr>
          <a:xfrm rot="11575141">
            <a:off x="9791875" y="2251487"/>
            <a:ext cx="1638745" cy="2743402"/>
          </a:xfrm>
          <a:prstGeom prst="upArrow">
            <a:avLst/>
          </a:prstGeom>
          <a:solidFill>
            <a:srgbClr val="FF66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矢印: 上 11">
            <a:extLst>
              <a:ext uri="{FF2B5EF4-FFF2-40B4-BE49-F238E27FC236}">
                <a16:creationId xmlns:a16="http://schemas.microsoft.com/office/drawing/2014/main" id="{B1840E33-E6F7-635D-E896-51C7B1D679FF}"/>
              </a:ext>
            </a:extLst>
          </p:cNvPr>
          <p:cNvSpPr/>
          <p:nvPr/>
        </p:nvSpPr>
        <p:spPr>
          <a:xfrm rot="16200000">
            <a:off x="4734195" y="4287786"/>
            <a:ext cx="1628037" cy="2600122"/>
          </a:xfrm>
          <a:prstGeom prst="upArrow">
            <a:avLst/>
          </a:prstGeom>
          <a:solidFill>
            <a:srgbClr val="FF66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A75DF86-009D-5438-3E86-71E9C4ED5553}"/>
              </a:ext>
            </a:extLst>
          </p:cNvPr>
          <p:cNvSpPr txBox="1"/>
          <p:nvPr/>
        </p:nvSpPr>
        <p:spPr>
          <a:xfrm>
            <a:off x="8524163" y="210386"/>
            <a:ext cx="1728690" cy="1846659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txBody>
          <a:bodyPr wrap="square" tIns="0" bIns="0" rtlCol="0">
            <a:spAutoFit/>
          </a:bodyPr>
          <a:lstStyle/>
          <a:p>
            <a:r>
              <a:rPr kumimoji="1" lang="en-US" altLang="ja-JP" sz="120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P</a:t>
            </a:r>
            <a:r>
              <a:rPr kumimoji="1" lang="en-US" altLang="ja-JP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LAN</a:t>
            </a:r>
            <a:endParaRPr kumimoji="1" lang="ja-JP" altLang="en-US" sz="3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40B21C2-5695-AF61-A313-49B6B1920E42}"/>
              </a:ext>
            </a:extLst>
          </p:cNvPr>
          <p:cNvSpPr txBox="1"/>
          <p:nvPr/>
        </p:nvSpPr>
        <p:spPr>
          <a:xfrm>
            <a:off x="8398933" y="4632143"/>
            <a:ext cx="1412854" cy="1846659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txBody>
          <a:bodyPr wrap="square" tIns="0" bIns="0" rtlCol="0">
            <a:spAutoFit/>
          </a:bodyPr>
          <a:lstStyle/>
          <a:p>
            <a:r>
              <a:rPr lang="en-US" altLang="ja-JP" sz="120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D</a:t>
            </a:r>
            <a:r>
              <a:rPr kumimoji="1" lang="en-US" altLang="ja-JP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O</a:t>
            </a:r>
            <a:endParaRPr kumimoji="1" lang="ja-JP" altLang="en-US" sz="3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8D8347C-D787-9D6D-3828-E104C72DFE81}"/>
              </a:ext>
            </a:extLst>
          </p:cNvPr>
          <p:cNvSpPr txBox="1"/>
          <p:nvPr/>
        </p:nvSpPr>
        <p:spPr>
          <a:xfrm>
            <a:off x="275934" y="4773828"/>
            <a:ext cx="1922588" cy="1846659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txBody>
          <a:bodyPr wrap="square" tIns="0" bIns="0" rtlCol="0">
            <a:spAutoFit/>
          </a:bodyPr>
          <a:lstStyle/>
          <a:p>
            <a:r>
              <a:rPr lang="en-US" altLang="ja-JP" sz="120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</a:t>
            </a:r>
            <a:r>
              <a:rPr kumimoji="1" lang="en-US" altLang="ja-JP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HECK</a:t>
            </a:r>
            <a:endParaRPr kumimoji="1" lang="ja-JP" altLang="en-US" sz="3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F24327F-17F7-A4CC-EDC5-F4384692A157}"/>
              </a:ext>
            </a:extLst>
          </p:cNvPr>
          <p:cNvSpPr txBox="1"/>
          <p:nvPr/>
        </p:nvSpPr>
        <p:spPr>
          <a:xfrm>
            <a:off x="1965109" y="112753"/>
            <a:ext cx="2156774" cy="1846659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txBody>
          <a:bodyPr wrap="square" tIns="0" bIns="0" rtlCol="0">
            <a:spAutoFit/>
          </a:bodyPr>
          <a:lstStyle/>
          <a:p>
            <a:r>
              <a:rPr lang="en-US" altLang="ja-JP" sz="120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A</a:t>
            </a:r>
            <a:r>
              <a:rPr kumimoji="1" lang="en-US" altLang="ja-JP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CTION</a:t>
            </a:r>
            <a:endParaRPr kumimoji="1" lang="ja-JP" altLang="en-US" sz="3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D1D50F07-5A0E-B059-148B-4010B12A2FB6}"/>
              </a:ext>
            </a:extLst>
          </p:cNvPr>
          <p:cNvSpPr txBox="1"/>
          <p:nvPr/>
        </p:nvSpPr>
        <p:spPr>
          <a:xfrm>
            <a:off x="5316119" y="5555472"/>
            <a:ext cx="2772574" cy="707886"/>
          </a:xfrm>
          <a:prstGeom prst="rect">
            <a:avLst/>
          </a:prstGeom>
          <a:solidFill>
            <a:srgbClr val="FFFFCC"/>
          </a:solidFill>
          <a:ln w="28575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4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実行の推進</a:t>
            </a:r>
            <a:endParaRPr kumimoji="1" lang="ja-JP" altLang="en-US" sz="4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66283DDC-57EA-6E13-7B6A-59068E636C04}"/>
              </a:ext>
            </a:extLst>
          </p:cNvPr>
          <p:cNvSpPr txBox="1"/>
          <p:nvPr/>
        </p:nvSpPr>
        <p:spPr>
          <a:xfrm>
            <a:off x="9105360" y="2938645"/>
            <a:ext cx="2772574" cy="707886"/>
          </a:xfrm>
          <a:prstGeom prst="rect">
            <a:avLst/>
          </a:prstGeom>
          <a:solidFill>
            <a:srgbClr val="FFFFCC"/>
          </a:solidFill>
          <a:ln w="28575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体制づくり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98998781-C0AC-4ABA-B056-740A38820B0A}"/>
              </a:ext>
            </a:extLst>
          </p:cNvPr>
          <p:cNvSpPr txBox="1"/>
          <p:nvPr/>
        </p:nvSpPr>
        <p:spPr>
          <a:xfrm>
            <a:off x="314066" y="3066383"/>
            <a:ext cx="2772574" cy="1077218"/>
          </a:xfrm>
          <a:prstGeom prst="rect">
            <a:avLst/>
          </a:prstGeom>
          <a:solidFill>
            <a:srgbClr val="FFFFCC"/>
          </a:solidFill>
          <a:ln w="28575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評価検証</a:t>
            </a:r>
            <a:endParaRPr kumimoji="1" lang="en-US" altLang="ja-JP" sz="4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マニフェスト修正</a:t>
            </a:r>
            <a:endParaRPr kumimoji="1" lang="ja-JP" altLang="en-US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B6944541-98E1-CA33-424B-5C2AEE42BC8D}"/>
              </a:ext>
            </a:extLst>
          </p:cNvPr>
          <p:cNvSpPr txBox="1"/>
          <p:nvPr/>
        </p:nvSpPr>
        <p:spPr>
          <a:xfrm>
            <a:off x="4248153" y="131586"/>
            <a:ext cx="3255604" cy="1323439"/>
          </a:xfrm>
          <a:prstGeom prst="rect">
            <a:avLst/>
          </a:prstGeom>
          <a:solidFill>
            <a:srgbClr val="FFFFCC"/>
          </a:solidFill>
          <a:ln w="28575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マニフェスト作　成</a:t>
            </a:r>
          </a:p>
        </p:txBody>
      </p:sp>
      <p:sp>
        <p:nvSpPr>
          <p:cNvPr id="21" name="四角形: 角を丸くする 20">
            <a:extLst>
              <a:ext uri="{FF2B5EF4-FFF2-40B4-BE49-F238E27FC236}">
                <a16:creationId xmlns:a16="http://schemas.microsoft.com/office/drawing/2014/main" id="{2F59A3FD-C734-34C3-CB02-90AF6227BCB6}"/>
              </a:ext>
            </a:extLst>
          </p:cNvPr>
          <p:cNvSpPr/>
          <p:nvPr/>
        </p:nvSpPr>
        <p:spPr>
          <a:xfrm>
            <a:off x="10336975" y="716172"/>
            <a:ext cx="1718176" cy="1317684"/>
          </a:xfrm>
          <a:prstGeom prst="roundRect">
            <a:avLst>
              <a:gd name="adj" fmla="val 9586"/>
            </a:avLst>
          </a:prstGeom>
          <a:solidFill>
            <a:srgbClr val="0099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実施計画</a:t>
            </a:r>
            <a:endParaRPr kumimoji="1" lang="en-US" altLang="ja-JP" sz="2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落し込み</a:t>
            </a:r>
          </a:p>
        </p:txBody>
      </p:sp>
      <p:sp>
        <p:nvSpPr>
          <p:cNvPr id="22" name="四角形: 角を丸くする 21">
            <a:extLst>
              <a:ext uri="{FF2B5EF4-FFF2-40B4-BE49-F238E27FC236}">
                <a16:creationId xmlns:a16="http://schemas.microsoft.com/office/drawing/2014/main" id="{C3EFEB0E-90C6-AF4A-5D3A-740C9D402C69}"/>
              </a:ext>
            </a:extLst>
          </p:cNvPr>
          <p:cNvSpPr/>
          <p:nvPr/>
        </p:nvSpPr>
        <p:spPr>
          <a:xfrm>
            <a:off x="9916291" y="5152238"/>
            <a:ext cx="2138859" cy="1317684"/>
          </a:xfrm>
          <a:prstGeom prst="roundRect">
            <a:avLst>
              <a:gd name="adj" fmla="val 9586"/>
            </a:avLst>
          </a:prstGeom>
          <a:solidFill>
            <a:srgbClr val="0099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具体的事業実　行</a:t>
            </a:r>
            <a:endParaRPr kumimoji="1" lang="en-US" altLang="ja-JP" sz="2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3" name="四角形: 角を丸くする 22">
            <a:extLst>
              <a:ext uri="{FF2B5EF4-FFF2-40B4-BE49-F238E27FC236}">
                <a16:creationId xmlns:a16="http://schemas.microsoft.com/office/drawing/2014/main" id="{B7996DFC-6F2C-691A-31A2-295028659143}"/>
              </a:ext>
            </a:extLst>
          </p:cNvPr>
          <p:cNvSpPr/>
          <p:nvPr/>
        </p:nvSpPr>
        <p:spPr>
          <a:xfrm>
            <a:off x="2328331" y="5250573"/>
            <a:ext cx="1718176" cy="1317684"/>
          </a:xfrm>
          <a:prstGeom prst="roundRect">
            <a:avLst>
              <a:gd name="adj" fmla="val 9586"/>
            </a:avLst>
          </a:prstGeom>
          <a:solidFill>
            <a:srgbClr val="0099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自己評価</a:t>
            </a:r>
            <a:endParaRPr kumimoji="1" lang="en-US" altLang="ja-JP" sz="2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住民検証</a:t>
            </a:r>
            <a:endParaRPr kumimoji="1" lang="ja-JP" altLang="en-US" sz="2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4" name="四角形: 角を丸くする 23">
            <a:extLst>
              <a:ext uri="{FF2B5EF4-FFF2-40B4-BE49-F238E27FC236}">
                <a16:creationId xmlns:a16="http://schemas.microsoft.com/office/drawing/2014/main" id="{1129866F-5FFC-69A9-5C51-83BFCC746838}"/>
              </a:ext>
            </a:extLst>
          </p:cNvPr>
          <p:cNvSpPr/>
          <p:nvPr/>
        </p:nvSpPr>
        <p:spPr>
          <a:xfrm>
            <a:off x="135152" y="696979"/>
            <a:ext cx="1619101" cy="1317684"/>
          </a:xfrm>
          <a:prstGeom prst="roundRect">
            <a:avLst>
              <a:gd name="adj" fmla="val 9586"/>
            </a:avLst>
          </a:prstGeom>
          <a:solidFill>
            <a:srgbClr val="0099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計画の</a:t>
            </a:r>
            <a:endParaRPr kumimoji="1" lang="en-US" altLang="ja-JP" sz="2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改善</a:t>
            </a:r>
            <a:endParaRPr kumimoji="1" lang="en-US" altLang="ja-JP" sz="2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補完</a:t>
            </a:r>
            <a:endParaRPr kumimoji="1" lang="en-US" altLang="ja-JP" sz="2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71424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335DEDAB-518C-5A6E-827E-5ACD600CB3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5101381"/>
              </p:ext>
            </p:extLst>
          </p:nvPr>
        </p:nvGraphicFramePr>
        <p:xfrm>
          <a:off x="3378198" y="2105562"/>
          <a:ext cx="8517628" cy="350520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981917">
                  <a:extLst>
                    <a:ext uri="{9D8B030D-6E8A-4147-A177-3AD203B41FA5}">
                      <a16:colId xmlns:a16="http://schemas.microsoft.com/office/drawing/2014/main" val="555099037"/>
                    </a:ext>
                  </a:extLst>
                </a:gridCol>
                <a:gridCol w="7535711">
                  <a:extLst>
                    <a:ext uri="{9D8B030D-6E8A-4147-A177-3AD203B41FA5}">
                      <a16:colId xmlns:a16="http://schemas.microsoft.com/office/drawing/2014/main" val="39196082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4000" b="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4000" b="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高く評価できる　　　　</a:t>
                      </a:r>
                      <a:r>
                        <a:rPr kumimoji="1" lang="ja-JP" altLang="en-US" sz="2400" b="0" dirty="0">
                          <a:solidFill>
                            <a:srgbClr val="FF0000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２２．５％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51006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40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40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おおむね評価できる　　</a:t>
                      </a:r>
                      <a:r>
                        <a:rPr kumimoji="1" lang="ja-JP" alt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+mn-cs"/>
                        </a:rPr>
                        <a:t>６１．７％</a:t>
                      </a:r>
                      <a:endParaRPr kumimoji="1" lang="ja-JP" altLang="en-US" sz="40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45786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40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40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部分的には評価できる　</a:t>
                      </a:r>
                      <a:r>
                        <a:rPr kumimoji="1" lang="ja-JP" alt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+mn-cs"/>
                        </a:rPr>
                        <a:t>１３．３％</a:t>
                      </a:r>
                      <a:endParaRPr kumimoji="1" lang="ja-JP" altLang="en-US" sz="40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09140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40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40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あまり評価できない　　</a:t>
                      </a:r>
                      <a:r>
                        <a:rPr kumimoji="1" lang="ja-JP" alt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+mn-cs"/>
                        </a:rPr>
                        <a:t>２．５％</a:t>
                      </a:r>
                      <a:endParaRPr kumimoji="1" lang="ja-JP" altLang="en-US" sz="40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1768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40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40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評価できない　　　　　</a:t>
                      </a:r>
                      <a:r>
                        <a:rPr kumimoji="1" lang="ja-JP" alt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+mn-cs"/>
                        </a:rPr>
                        <a:t>０．０％</a:t>
                      </a:r>
                      <a:endParaRPr kumimoji="1" lang="ja-JP" altLang="en-US" sz="40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2308679"/>
                  </a:ext>
                </a:extLst>
              </a:tr>
            </a:tbl>
          </a:graphicData>
        </a:graphic>
      </p:graphicFrame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4F0F4168-83CF-07A3-EE9B-7BAE83DC20FF}"/>
              </a:ext>
            </a:extLst>
          </p:cNvPr>
          <p:cNvSpPr/>
          <p:nvPr/>
        </p:nvSpPr>
        <p:spPr>
          <a:xfrm>
            <a:off x="1193960" y="93134"/>
            <a:ext cx="8686800" cy="9398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5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マニフェストの評価・検証</a:t>
            </a:r>
          </a:p>
        </p:txBody>
      </p:sp>
      <p:sp>
        <p:nvSpPr>
          <p:cNvPr id="6" name="楕円 5">
            <a:extLst>
              <a:ext uri="{FF2B5EF4-FFF2-40B4-BE49-F238E27FC236}">
                <a16:creationId xmlns:a16="http://schemas.microsoft.com/office/drawing/2014/main" id="{60734CC7-18DA-A3F6-8A58-9C6D8B7C7352}"/>
              </a:ext>
            </a:extLst>
          </p:cNvPr>
          <p:cNvSpPr/>
          <p:nvPr/>
        </p:nvSpPr>
        <p:spPr>
          <a:xfrm>
            <a:off x="110066" y="1121833"/>
            <a:ext cx="2455333" cy="1481667"/>
          </a:xfrm>
          <a:prstGeom prst="ellipse">
            <a:avLst/>
          </a:prstGeom>
          <a:solidFill>
            <a:srgbClr val="FFFFCC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>
                <a:solidFill>
                  <a:srgbClr val="0000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進捗</a:t>
            </a:r>
            <a:endParaRPr kumimoji="1" lang="en-US" altLang="ja-JP" sz="4000" dirty="0">
              <a:solidFill>
                <a:srgbClr val="0000F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lang="ja-JP" altLang="en-US" sz="4000" dirty="0">
                <a:solidFill>
                  <a:srgbClr val="0000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数値</a:t>
            </a:r>
            <a:endParaRPr kumimoji="1" lang="ja-JP" altLang="en-US" sz="4000" dirty="0">
              <a:solidFill>
                <a:srgbClr val="0000F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" name="楕円 6">
            <a:extLst>
              <a:ext uri="{FF2B5EF4-FFF2-40B4-BE49-F238E27FC236}">
                <a16:creationId xmlns:a16="http://schemas.microsoft.com/office/drawing/2014/main" id="{4623D5FE-D289-8BAE-9FC9-00B2D8C45E59}"/>
              </a:ext>
            </a:extLst>
          </p:cNvPr>
          <p:cNvSpPr/>
          <p:nvPr/>
        </p:nvSpPr>
        <p:spPr>
          <a:xfrm>
            <a:off x="110066" y="2692399"/>
            <a:ext cx="2455333" cy="1049867"/>
          </a:xfrm>
          <a:prstGeom prst="ellipse">
            <a:avLst/>
          </a:prstGeom>
          <a:solidFill>
            <a:srgbClr val="FFFFCC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>
                <a:solidFill>
                  <a:srgbClr val="0000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予算額</a:t>
            </a:r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A1716846-18B3-F651-1908-4F3E47AB5F3F}"/>
              </a:ext>
            </a:extLst>
          </p:cNvPr>
          <p:cNvSpPr/>
          <p:nvPr/>
        </p:nvSpPr>
        <p:spPr>
          <a:xfrm>
            <a:off x="110065" y="3780364"/>
            <a:ext cx="2455333" cy="1481667"/>
          </a:xfrm>
          <a:prstGeom prst="ellipse">
            <a:avLst/>
          </a:prstGeom>
          <a:solidFill>
            <a:srgbClr val="FFFFCC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000" dirty="0">
                <a:solidFill>
                  <a:srgbClr val="0000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今後の</a:t>
            </a:r>
            <a:r>
              <a:rPr lang="ja-JP" altLang="en-US" sz="2000" dirty="0">
                <a:solidFill>
                  <a:srgbClr val="0000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スケジュール</a:t>
            </a:r>
            <a:endParaRPr kumimoji="1" lang="en-US" altLang="ja-JP" sz="2000" dirty="0">
              <a:solidFill>
                <a:srgbClr val="0000F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9" name="楕円 8">
            <a:extLst>
              <a:ext uri="{FF2B5EF4-FFF2-40B4-BE49-F238E27FC236}">
                <a16:creationId xmlns:a16="http://schemas.microsoft.com/office/drawing/2014/main" id="{17025C1D-15BE-A298-043F-6A3EF65F5826}"/>
              </a:ext>
            </a:extLst>
          </p:cNvPr>
          <p:cNvSpPr/>
          <p:nvPr/>
        </p:nvSpPr>
        <p:spPr>
          <a:xfrm>
            <a:off x="110065" y="5300129"/>
            <a:ext cx="2514600" cy="1481667"/>
          </a:xfrm>
          <a:prstGeom prst="ellipse">
            <a:avLst/>
          </a:prstGeom>
          <a:solidFill>
            <a:srgbClr val="FFFFCC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000" dirty="0">
                <a:solidFill>
                  <a:srgbClr val="0000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各部署回答</a:t>
            </a:r>
            <a:endParaRPr kumimoji="1" lang="en-US" altLang="ja-JP" sz="4000" dirty="0">
              <a:solidFill>
                <a:srgbClr val="0000F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DD465939-0703-FD42-C81B-EC7D7238C58C}"/>
              </a:ext>
            </a:extLst>
          </p:cNvPr>
          <p:cNvSpPr/>
          <p:nvPr/>
        </p:nvSpPr>
        <p:spPr>
          <a:xfrm>
            <a:off x="9567335" y="850900"/>
            <a:ext cx="2455333" cy="1481667"/>
          </a:xfrm>
          <a:prstGeom prst="ellipse">
            <a:avLst/>
          </a:prstGeom>
          <a:solidFill>
            <a:srgbClr val="FFCC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000" dirty="0">
                <a:solidFill>
                  <a:srgbClr val="0099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課題</a:t>
            </a:r>
            <a:endParaRPr lang="en-US" altLang="ja-JP" sz="4000" dirty="0">
              <a:solidFill>
                <a:srgbClr val="0099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lang="ja-JP" altLang="en-US" sz="4000" dirty="0">
                <a:solidFill>
                  <a:srgbClr val="0099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抽出</a:t>
            </a:r>
            <a:endParaRPr kumimoji="1" lang="en-US" altLang="ja-JP" sz="4000" dirty="0">
              <a:solidFill>
                <a:srgbClr val="0099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1" name="楕円 10">
            <a:extLst>
              <a:ext uri="{FF2B5EF4-FFF2-40B4-BE49-F238E27FC236}">
                <a16:creationId xmlns:a16="http://schemas.microsoft.com/office/drawing/2014/main" id="{2236E3BB-8CA0-DBD7-5F09-072745E57BCD}"/>
              </a:ext>
            </a:extLst>
          </p:cNvPr>
          <p:cNvSpPr/>
          <p:nvPr/>
        </p:nvSpPr>
        <p:spPr>
          <a:xfrm>
            <a:off x="9626602" y="5596381"/>
            <a:ext cx="2455333" cy="1122868"/>
          </a:xfrm>
          <a:prstGeom prst="ellipse">
            <a:avLst/>
          </a:prstGeom>
          <a:solidFill>
            <a:srgbClr val="FFCC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000" dirty="0">
                <a:solidFill>
                  <a:srgbClr val="0099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提言</a:t>
            </a:r>
            <a:endParaRPr lang="en-US" altLang="ja-JP" sz="4000" dirty="0">
              <a:solidFill>
                <a:srgbClr val="0099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右中かっこ 11">
            <a:extLst>
              <a:ext uri="{FF2B5EF4-FFF2-40B4-BE49-F238E27FC236}">
                <a16:creationId xmlns:a16="http://schemas.microsoft.com/office/drawing/2014/main" id="{AF2EC4E1-926C-D7A4-F07B-07AE8B6F8295}"/>
              </a:ext>
            </a:extLst>
          </p:cNvPr>
          <p:cNvSpPr/>
          <p:nvPr/>
        </p:nvSpPr>
        <p:spPr>
          <a:xfrm>
            <a:off x="2624665" y="1841500"/>
            <a:ext cx="584201" cy="4487334"/>
          </a:xfrm>
          <a:prstGeom prst="rightBrace">
            <a:avLst>
              <a:gd name="adj1" fmla="val 66304"/>
              <a:gd name="adj2" fmla="val 50000"/>
            </a:avLst>
          </a:prstGeom>
          <a:ln w="762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83028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225691E0-5966-9F50-6DAF-3AD712B4109E}"/>
              </a:ext>
            </a:extLst>
          </p:cNvPr>
          <p:cNvSpPr/>
          <p:nvPr/>
        </p:nvSpPr>
        <p:spPr>
          <a:xfrm>
            <a:off x="228600" y="2027250"/>
            <a:ext cx="11588447" cy="4292080"/>
          </a:xfrm>
          <a:prstGeom prst="roundRect">
            <a:avLst>
              <a:gd name="adj" fmla="val 2096"/>
            </a:avLst>
          </a:prstGeom>
          <a:solidFill>
            <a:srgbClr val="CCFF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超高齢社会に対応し、全世代型の健康づくり・介護予防、地域福祉を推進します。地域や学校、企業、市民団体と連携し、</a:t>
            </a:r>
            <a:r>
              <a:rPr kumimoji="1" lang="ja-JP" altLang="en-US" sz="4000" dirty="0">
                <a:solidFill>
                  <a:srgbClr val="0099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健康チャレンジ</a:t>
            </a:r>
            <a:r>
              <a:rPr kumimoji="1" lang="en-US" altLang="ja-JP" sz="4000" dirty="0">
                <a:solidFill>
                  <a:srgbClr val="0099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</a:t>
            </a:r>
            <a:r>
              <a:rPr kumimoji="1" lang="ja-JP" altLang="en-US" sz="4000" dirty="0">
                <a:solidFill>
                  <a:srgbClr val="0099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か条やヘルス・ステーションの普及促進、特定健診やがん検診の受診勧奨</a:t>
            </a:r>
            <a:r>
              <a:rPr kumimoji="1" lang="ja-JP" alt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に取り組み、市民一人ひとりが</a:t>
            </a:r>
            <a:r>
              <a:rPr kumimoji="1" lang="ja-JP" altLang="en-US" sz="4000" dirty="0">
                <a:solidFill>
                  <a:srgbClr val="0099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自らの健康を意識できる環境</a:t>
            </a:r>
            <a:r>
              <a:rPr kumimoji="1" lang="ja-JP" alt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をつくります。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30ACF14-6A06-1CAC-87F5-BE4F5DD5F2B9}"/>
              </a:ext>
            </a:extLst>
          </p:cNvPr>
          <p:cNvSpPr/>
          <p:nvPr/>
        </p:nvSpPr>
        <p:spPr>
          <a:xfrm>
            <a:off x="228600" y="285704"/>
            <a:ext cx="5520266" cy="130645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田辺市長の所信表明</a:t>
            </a:r>
            <a:endParaRPr kumimoji="1" lang="en-US" altLang="ja-JP" sz="3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3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（マニフェスト）</a:t>
            </a:r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89C4BFAA-1938-5A31-1F68-810E6DEC4E74}"/>
              </a:ext>
            </a:extLst>
          </p:cNvPr>
          <p:cNvSpPr/>
          <p:nvPr/>
        </p:nvSpPr>
        <p:spPr>
          <a:xfrm>
            <a:off x="5574090" y="95721"/>
            <a:ext cx="6389310" cy="1741546"/>
          </a:xfrm>
          <a:prstGeom prst="ellipse">
            <a:avLst/>
          </a:prstGeom>
          <a:solidFill>
            <a:srgbClr val="FF33CC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誰もが健康で安心して</a:t>
            </a:r>
            <a:endParaRPr kumimoji="1" lang="en-US" altLang="ja-JP" sz="2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暮らしていける</a:t>
            </a:r>
            <a:endParaRPr kumimoji="1" lang="en-US" altLang="ja-JP" sz="2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地域社会をめざします。</a:t>
            </a:r>
          </a:p>
        </p:txBody>
      </p:sp>
    </p:spTree>
    <p:extLst>
      <p:ext uri="{BB962C8B-B14F-4D97-AF65-F5344CB8AC3E}">
        <p14:creationId xmlns:p14="http://schemas.microsoft.com/office/powerpoint/2010/main" val="36479973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28E961E7-E401-CED3-436A-4E7AC3A4D489}"/>
              </a:ext>
            </a:extLst>
          </p:cNvPr>
          <p:cNvSpPr/>
          <p:nvPr/>
        </p:nvSpPr>
        <p:spPr>
          <a:xfrm>
            <a:off x="261258" y="1913641"/>
            <a:ext cx="11769875" cy="4832392"/>
          </a:xfrm>
          <a:prstGeom prst="roundRect">
            <a:avLst>
              <a:gd name="adj" fmla="val 2096"/>
            </a:avLst>
          </a:prstGeom>
          <a:solidFill>
            <a:srgbClr val="CCFF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28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055.</a:t>
            </a:r>
            <a:r>
              <a:rPr lang="en-US" altLang="ja-JP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人生百年時代を迎え、誰もが健康で文化的な生活を送ることができるよう、</a:t>
            </a:r>
            <a:r>
              <a:rPr lang="ja-JP" altLang="en-US" sz="28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健康ポイント事業の拡充</a:t>
            </a:r>
            <a:r>
              <a:rPr lang="ja-JP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に加え、</a:t>
            </a:r>
            <a:r>
              <a:rPr lang="ja-JP" altLang="en-US" sz="28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新たに５０歳代など早い段階からの運動習慣の定着</a:t>
            </a:r>
            <a:r>
              <a:rPr lang="ja-JP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を図り、楽しみながらできる介護予防や、</a:t>
            </a:r>
            <a:r>
              <a:rPr lang="ja-JP" altLang="en-US" sz="28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がん検診の無償化の拡大</a:t>
            </a:r>
            <a:r>
              <a:rPr lang="ja-JP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に取り組みます。</a:t>
            </a:r>
            <a:endParaRPr lang="en-US" altLang="ja-JP" sz="2800" dirty="0">
              <a:solidFill>
                <a:schemeClr val="tx1">
                  <a:lumMod val="95000"/>
                  <a:lumOff val="5000"/>
                </a:schemeClr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また、</a:t>
            </a:r>
            <a:r>
              <a:rPr lang="ja-JP" altLang="en-US" sz="28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健康福祉分野の</a:t>
            </a:r>
            <a:r>
              <a:rPr lang="en-US" altLang="ja-JP" sz="28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DX</a:t>
            </a:r>
            <a:r>
              <a:rPr lang="ja-JP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に積極的に取り組み、健康福祉行政の効率性をさらに高めます。</a:t>
            </a:r>
            <a:r>
              <a:rPr lang="en-US" altLang="ja-JP" sz="2800" dirty="0">
                <a:solidFill>
                  <a:srgbClr val="0000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ja-JP" altLang="en-US" sz="2800" dirty="0">
                <a:solidFill>
                  <a:srgbClr val="0000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任期中実現</a:t>
            </a:r>
            <a:r>
              <a:rPr lang="en-US" altLang="ja-JP" sz="2800" dirty="0">
                <a:solidFill>
                  <a:srgbClr val="0000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 </a:t>
            </a:r>
          </a:p>
          <a:p>
            <a:endParaRPr lang="en-US" altLang="ja-JP" sz="2800" dirty="0">
              <a:solidFill>
                <a:srgbClr val="0000F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056. </a:t>
            </a:r>
            <a:r>
              <a:rPr lang="ja-JP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熊本市における</a:t>
            </a:r>
            <a:r>
              <a:rPr lang="ja-JP" altLang="en-US" sz="28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子どものむし歯有病者率</a:t>
            </a:r>
            <a:r>
              <a:rPr lang="ja-JP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</a:t>
            </a:r>
            <a:r>
              <a:rPr lang="en-US" altLang="ja-JP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歳６か月時、３歳時）は、指定都市中最も悪い状況であることから、各種関係団体と連携を図り、むし歯予防に有効であるフッ化物を活用した事業等を推進し、指定都市最下位からの脱却を図ります。 </a:t>
            </a:r>
            <a:r>
              <a:rPr lang="en-US" altLang="ja-JP" sz="2800" dirty="0">
                <a:solidFill>
                  <a:srgbClr val="0000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ja-JP" altLang="en-US" sz="2800" dirty="0">
                <a:solidFill>
                  <a:srgbClr val="0000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任期中実現</a:t>
            </a:r>
            <a:r>
              <a:rPr lang="en-US" altLang="ja-JP" sz="2800" dirty="0">
                <a:solidFill>
                  <a:srgbClr val="0000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endParaRPr kumimoji="1" lang="ja-JP" altLang="en-US" sz="2800" dirty="0">
              <a:solidFill>
                <a:srgbClr val="0000F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0ED7C14-B627-ECFE-DD7F-AA538F4B860D}"/>
              </a:ext>
            </a:extLst>
          </p:cNvPr>
          <p:cNvSpPr/>
          <p:nvPr/>
        </p:nvSpPr>
        <p:spPr>
          <a:xfrm>
            <a:off x="160868" y="209420"/>
            <a:ext cx="5520266" cy="150084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熊本市の大西市長の</a:t>
            </a:r>
            <a:endParaRPr lang="en-US" altLang="ja-JP" sz="4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4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マニフェスト</a:t>
            </a:r>
          </a:p>
        </p:txBody>
      </p:sp>
      <p:sp>
        <p:nvSpPr>
          <p:cNvPr id="9" name="楕円 8">
            <a:extLst>
              <a:ext uri="{FF2B5EF4-FFF2-40B4-BE49-F238E27FC236}">
                <a16:creationId xmlns:a16="http://schemas.microsoft.com/office/drawing/2014/main" id="{CA7C65BE-0631-5311-0782-BF4F475D14E2}"/>
              </a:ext>
            </a:extLst>
          </p:cNvPr>
          <p:cNvSpPr/>
          <p:nvPr/>
        </p:nvSpPr>
        <p:spPr>
          <a:xfrm>
            <a:off x="5528733" y="111966"/>
            <a:ext cx="6502399" cy="1691433"/>
          </a:xfrm>
          <a:prstGeom prst="ellipse">
            <a:avLst/>
          </a:prstGeom>
          <a:solidFill>
            <a:srgbClr val="FF33CC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（３）健康・医療・介護 </a:t>
            </a:r>
          </a:p>
        </p:txBody>
      </p:sp>
    </p:spTree>
    <p:extLst>
      <p:ext uri="{BB962C8B-B14F-4D97-AF65-F5344CB8AC3E}">
        <p14:creationId xmlns:p14="http://schemas.microsoft.com/office/powerpoint/2010/main" val="26924591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534</TotalTime>
  <Words>647</Words>
  <Application>Microsoft Office PowerPoint</Application>
  <PresentationFormat>ワイド画面</PresentationFormat>
  <Paragraphs>140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8" baseType="lpstr">
      <vt:lpstr>HGS平成角ｺﾞｼｯｸ体W9</vt:lpstr>
      <vt:lpstr>HG平成角ｺﾞｼｯｸ体W9</vt:lpstr>
      <vt:lpstr>ＭＳ ゴシック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奴間 健司</dc:creator>
  <cp:lastModifiedBy>奴間 健司</cp:lastModifiedBy>
  <cp:revision>23</cp:revision>
  <cp:lastPrinted>2023-06-25T23:10:33Z</cp:lastPrinted>
  <dcterms:created xsi:type="dcterms:W3CDTF">2023-06-22T13:10:44Z</dcterms:created>
  <dcterms:modified xsi:type="dcterms:W3CDTF">2023-06-26T14:12:55Z</dcterms:modified>
</cp:coreProperties>
</file>